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71"/>
  </p:notesMasterIdLst>
  <p:sldIdLst>
    <p:sldId id="256" r:id="rId2"/>
    <p:sldId id="257" r:id="rId3"/>
    <p:sldId id="258" r:id="rId4"/>
    <p:sldId id="260" r:id="rId5"/>
    <p:sldId id="259" r:id="rId6"/>
    <p:sldId id="261" r:id="rId7"/>
    <p:sldId id="394" r:id="rId8"/>
    <p:sldId id="396" r:id="rId9"/>
    <p:sldId id="262" r:id="rId10"/>
    <p:sldId id="397" r:id="rId11"/>
    <p:sldId id="398" r:id="rId12"/>
    <p:sldId id="399" r:id="rId13"/>
    <p:sldId id="264" r:id="rId14"/>
    <p:sldId id="265" r:id="rId15"/>
    <p:sldId id="266" r:id="rId16"/>
    <p:sldId id="267" r:id="rId17"/>
    <p:sldId id="268" r:id="rId18"/>
    <p:sldId id="269" r:id="rId19"/>
    <p:sldId id="270" r:id="rId20"/>
    <p:sldId id="402" r:id="rId21"/>
    <p:sldId id="403" r:id="rId22"/>
    <p:sldId id="404" r:id="rId23"/>
    <p:sldId id="417" r:id="rId24"/>
    <p:sldId id="405" r:id="rId25"/>
    <p:sldId id="400" r:id="rId26"/>
    <p:sldId id="401" r:id="rId27"/>
    <p:sldId id="271" r:id="rId28"/>
    <p:sldId id="272" r:id="rId29"/>
    <p:sldId id="275" r:id="rId30"/>
    <p:sldId id="277" r:id="rId31"/>
    <p:sldId id="278" r:id="rId32"/>
    <p:sldId id="279" r:id="rId33"/>
    <p:sldId id="273" r:id="rId34"/>
    <p:sldId id="274" r:id="rId35"/>
    <p:sldId id="276" r:id="rId36"/>
    <p:sldId id="280" r:id="rId37"/>
    <p:sldId id="281" r:id="rId38"/>
    <p:sldId id="282" r:id="rId39"/>
    <p:sldId id="283" r:id="rId40"/>
    <p:sldId id="284" r:id="rId41"/>
    <p:sldId id="406" r:id="rId42"/>
    <p:sldId id="418" r:id="rId43"/>
    <p:sldId id="285" r:id="rId44"/>
    <p:sldId id="286" r:id="rId45"/>
    <p:sldId id="287" r:id="rId46"/>
    <p:sldId id="288" r:id="rId47"/>
    <p:sldId id="289" r:id="rId48"/>
    <p:sldId id="291" r:id="rId49"/>
    <p:sldId id="419" r:id="rId50"/>
    <p:sldId id="292" r:id="rId51"/>
    <p:sldId id="293" r:id="rId52"/>
    <p:sldId id="294" r:id="rId53"/>
    <p:sldId id="391" r:id="rId54"/>
    <p:sldId id="295" r:id="rId55"/>
    <p:sldId id="407" r:id="rId56"/>
    <p:sldId id="296" r:id="rId57"/>
    <p:sldId id="297" r:id="rId58"/>
    <p:sldId id="408" r:id="rId59"/>
    <p:sldId id="409" r:id="rId60"/>
    <p:sldId id="298" r:id="rId61"/>
    <p:sldId id="410" r:id="rId62"/>
    <p:sldId id="299" r:id="rId63"/>
    <p:sldId id="300" r:id="rId64"/>
    <p:sldId id="301" r:id="rId65"/>
    <p:sldId id="411" r:id="rId66"/>
    <p:sldId id="302" r:id="rId67"/>
    <p:sldId id="303" r:id="rId68"/>
    <p:sldId id="304" r:id="rId69"/>
    <p:sldId id="412" r:id="rId70"/>
    <p:sldId id="305" r:id="rId71"/>
    <p:sldId id="420" r:id="rId72"/>
    <p:sldId id="306" r:id="rId73"/>
    <p:sldId id="307" r:id="rId74"/>
    <p:sldId id="413" r:id="rId75"/>
    <p:sldId id="308" r:id="rId76"/>
    <p:sldId id="421" r:id="rId77"/>
    <p:sldId id="309" r:id="rId78"/>
    <p:sldId id="310" r:id="rId79"/>
    <p:sldId id="311" r:id="rId80"/>
    <p:sldId id="312" r:id="rId81"/>
    <p:sldId id="313" r:id="rId82"/>
    <p:sldId id="314" r:id="rId83"/>
    <p:sldId id="315" r:id="rId84"/>
    <p:sldId id="316" r:id="rId85"/>
    <p:sldId id="317" r:id="rId86"/>
    <p:sldId id="318" r:id="rId87"/>
    <p:sldId id="319" r:id="rId88"/>
    <p:sldId id="422" r:id="rId89"/>
    <p:sldId id="423" r:id="rId90"/>
    <p:sldId id="424" r:id="rId91"/>
    <p:sldId id="392" r:id="rId92"/>
    <p:sldId id="426" r:id="rId93"/>
    <p:sldId id="425" r:id="rId94"/>
    <p:sldId id="393"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427" r:id="rId115"/>
    <p:sldId id="414" r:id="rId116"/>
    <p:sldId id="339" r:id="rId117"/>
    <p:sldId id="340" r:id="rId118"/>
    <p:sldId id="341" r:id="rId119"/>
    <p:sldId id="342" r:id="rId120"/>
    <p:sldId id="343" r:id="rId121"/>
    <p:sldId id="346" r:id="rId122"/>
    <p:sldId id="344" r:id="rId123"/>
    <p:sldId id="347" r:id="rId124"/>
    <p:sldId id="348" r:id="rId125"/>
    <p:sldId id="349" r:id="rId126"/>
    <p:sldId id="350" r:id="rId127"/>
    <p:sldId id="351" r:id="rId128"/>
    <p:sldId id="352" r:id="rId129"/>
    <p:sldId id="353" r:id="rId130"/>
    <p:sldId id="354" r:id="rId131"/>
    <p:sldId id="355" r:id="rId132"/>
    <p:sldId id="356" r:id="rId133"/>
    <p:sldId id="357" r:id="rId134"/>
    <p:sldId id="358" r:id="rId135"/>
    <p:sldId id="359" r:id="rId136"/>
    <p:sldId id="360" r:id="rId137"/>
    <p:sldId id="362" r:id="rId138"/>
    <p:sldId id="361" r:id="rId139"/>
    <p:sldId id="363" r:id="rId140"/>
    <p:sldId id="364" r:id="rId141"/>
    <p:sldId id="365" r:id="rId142"/>
    <p:sldId id="366" r:id="rId143"/>
    <p:sldId id="367" r:id="rId144"/>
    <p:sldId id="415" r:id="rId145"/>
    <p:sldId id="416" r:id="rId146"/>
    <p:sldId id="368" r:id="rId147"/>
    <p:sldId id="369" r:id="rId148"/>
    <p:sldId id="370" r:id="rId149"/>
    <p:sldId id="371" r:id="rId150"/>
    <p:sldId id="372" r:id="rId151"/>
    <p:sldId id="373" r:id="rId152"/>
    <p:sldId id="374" r:id="rId153"/>
    <p:sldId id="375" r:id="rId154"/>
    <p:sldId id="376" r:id="rId155"/>
    <p:sldId id="377" r:id="rId156"/>
    <p:sldId id="378" r:id="rId157"/>
    <p:sldId id="379" r:id="rId158"/>
    <p:sldId id="380" r:id="rId159"/>
    <p:sldId id="381" r:id="rId160"/>
    <p:sldId id="382" r:id="rId161"/>
    <p:sldId id="383" r:id="rId162"/>
    <p:sldId id="384" r:id="rId163"/>
    <p:sldId id="385" r:id="rId164"/>
    <p:sldId id="386" r:id="rId165"/>
    <p:sldId id="387" r:id="rId166"/>
    <p:sldId id="388" r:id="rId167"/>
    <p:sldId id="429" r:id="rId168"/>
    <p:sldId id="389" r:id="rId169"/>
    <p:sldId id="430"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640"/>
    <p:restoredTop sz="80544"/>
  </p:normalViewPr>
  <p:slideViewPr>
    <p:cSldViewPr snapToGrid="0" snapToObjects="1">
      <p:cViewPr varScale="1">
        <p:scale>
          <a:sx n="78" d="100"/>
          <a:sy n="78" d="100"/>
        </p:scale>
        <p:origin x="19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4/11/23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106986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12871099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113</a:t>
            </a:fld>
            <a:endParaRPr lang="en-US"/>
          </a:p>
        </p:txBody>
      </p:sp>
    </p:spTree>
    <p:extLst>
      <p:ext uri="{BB962C8B-B14F-4D97-AF65-F5344CB8AC3E}">
        <p14:creationId xmlns:p14="http://schemas.microsoft.com/office/powerpoint/2010/main" val="34607845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114</a:t>
            </a:fld>
            <a:endParaRPr lang="en-US"/>
          </a:p>
        </p:txBody>
      </p:sp>
    </p:spTree>
    <p:extLst>
      <p:ext uri="{BB962C8B-B14F-4D97-AF65-F5344CB8AC3E}">
        <p14:creationId xmlns:p14="http://schemas.microsoft.com/office/powerpoint/2010/main" val="11465242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115</a:t>
            </a:fld>
            <a:endParaRPr lang="en-US"/>
          </a:p>
        </p:txBody>
      </p:sp>
    </p:spTree>
    <p:extLst>
      <p:ext uri="{BB962C8B-B14F-4D97-AF65-F5344CB8AC3E}">
        <p14:creationId xmlns:p14="http://schemas.microsoft.com/office/powerpoint/2010/main" val="39854582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116</a:t>
            </a:fld>
            <a:endParaRPr lang="en-US"/>
          </a:p>
        </p:txBody>
      </p:sp>
    </p:spTree>
    <p:extLst>
      <p:ext uri="{BB962C8B-B14F-4D97-AF65-F5344CB8AC3E}">
        <p14:creationId xmlns:p14="http://schemas.microsoft.com/office/powerpoint/2010/main" val="16140449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117</a:t>
            </a:fld>
            <a:endParaRPr lang="en-US"/>
          </a:p>
        </p:txBody>
      </p:sp>
    </p:spTree>
    <p:extLst>
      <p:ext uri="{BB962C8B-B14F-4D97-AF65-F5344CB8AC3E}">
        <p14:creationId xmlns:p14="http://schemas.microsoft.com/office/powerpoint/2010/main" val="18337310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118</a:t>
            </a:fld>
            <a:endParaRPr lang="en-US"/>
          </a:p>
        </p:txBody>
      </p:sp>
    </p:spTree>
    <p:extLst>
      <p:ext uri="{BB962C8B-B14F-4D97-AF65-F5344CB8AC3E}">
        <p14:creationId xmlns:p14="http://schemas.microsoft.com/office/powerpoint/2010/main" val="18645845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119</a:t>
            </a:fld>
            <a:endParaRPr lang="en-US"/>
          </a:p>
        </p:txBody>
      </p:sp>
    </p:spTree>
    <p:extLst>
      <p:ext uri="{BB962C8B-B14F-4D97-AF65-F5344CB8AC3E}">
        <p14:creationId xmlns:p14="http://schemas.microsoft.com/office/powerpoint/2010/main" val="32059705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120</a:t>
            </a:fld>
            <a:endParaRPr lang="en-US"/>
          </a:p>
        </p:txBody>
      </p:sp>
    </p:spTree>
    <p:extLst>
      <p:ext uri="{BB962C8B-B14F-4D97-AF65-F5344CB8AC3E}">
        <p14:creationId xmlns:p14="http://schemas.microsoft.com/office/powerpoint/2010/main" val="11374164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121</a:t>
            </a:fld>
            <a:endParaRPr lang="en-US"/>
          </a:p>
        </p:txBody>
      </p:sp>
    </p:spTree>
    <p:extLst>
      <p:ext uri="{BB962C8B-B14F-4D97-AF65-F5344CB8AC3E}">
        <p14:creationId xmlns:p14="http://schemas.microsoft.com/office/powerpoint/2010/main" val="9123520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122</a:t>
            </a:fld>
            <a:endParaRPr lang="en-US"/>
          </a:p>
        </p:txBody>
      </p:sp>
    </p:spTree>
    <p:extLst>
      <p:ext uri="{BB962C8B-B14F-4D97-AF65-F5344CB8AC3E}">
        <p14:creationId xmlns:p14="http://schemas.microsoft.com/office/powerpoint/2010/main" val="2876602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40480549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123</a:t>
            </a:fld>
            <a:endParaRPr lang="en-US"/>
          </a:p>
        </p:txBody>
      </p:sp>
    </p:spTree>
    <p:extLst>
      <p:ext uri="{BB962C8B-B14F-4D97-AF65-F5344CB8AC3E}">
        <p14:creationId xmlns:p14="http://schemas.microsoft.com/office/powerpoint/2010/main" val="22661180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124</a:t>
            </a:fld>
            <a:endParaRPr lang="en-US"/>
          </a:p>
        </p:txBody>
      </p:sp>
    </p:spTree>
    <p:extLst>
      <p:ext uri="{BB962C8B-B14F-4D97-AF65-F5344CB8AC3E}">
        <p14:creationId xmlns:p14="http://schemas.microsoft.com/office/powerpoint/2010/main" val="39041567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125</a:t>
            </a:fld>
            <a:endParaRPr lang="en-US"/>
          </a:p>
        </p:txBody>
      </p:sp>
    </p:spTree>
    <p:extLst>
      <p:ext uri="{BB962C8B-B14F-4D97-AF65-F5344CB8AC3E}">
        <p14:creationId xmlns:p14="http://schemas.microsoft.com/office/powerpoint/2010/main" val="245136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126</a:t>
            </a:fld>
            <a:endParaRPr lang="en-US"/>
          </a:p>
        </p:txBody>
      </p:sp>
    </p:spTree>
    <p:extLst>
      <p:ext uri="{BB962C8B-B14F-4D97-AF65-F5344CB8AC3E}">
        <p14:creationId xmlns:p14="http://schemas.microsoft.com/office/powerpoint/2010/main" val="37035304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127</a:t>
            </a:fld>
            <a:endParaRPr lang="en-US"/>
          </a:p>
        </p:txBody>
      </p:sp>
    </p:spTree>
    <p:extLst>
      <p:ext uri="{BB962C8B-B14F-4D97-AF65-F5344CB8AC3E}">
        <p14:creationId xmlns:p14="http://schemas.microsoft.com/office/powerpoint/2010/main" val="30487482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128</a:t>
            </a:fld>
            <a:endParaRPr lang="en-US"/>
          </a:p>
        </p:txBody>
      </p:sp>
    </p:spTree>
    <p:extLst>
      <p:ext uri="{BB962C8B-B14F-4D97-AF65-F5344CB8AC3E}">
        <p14:creationId xmlns:p14="http://schemas.microsoft.com/office/powerpoint/2010/main" val="39935352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129</a:t>
            </a:fld>
            <a:endParaRPr lang="en-US"/>
          </a:p>
        </p:txBody>
      </p:sp>
    </p:spTree>
    <p:extLst>
      <p:ext uri="{BB962C8B-B14F-4D97-AF65-F5344CB8AC3E}">
        <p14:creationId xmlns:p14="http://schemas.microsoft.com/office/powerpoint/2010/main" val="15082571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130</a:t>
            </a:fld>
            <a:endParaRPr lang="en-US"/>
          </a:p>
        </p:txBody>
      </p:sp>
    </p:spTree>
    <p:extLst>
      <p:ext uri="{BB962C8B-B14F-4D97-AF65-F5344CB8AC3E}">
        <p14:creationId xmlns:p14="http://schemas.microsoft.com/office/powerpoint/2010/main" val="39398114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131</a:t>
            </a:fld>
            <a:endParaRPr lang="en-US"/>
          </a:p>
        </p:txBody>
      </p:sp>
    </p:spTree>
    <p:extLst>
      <p:ext uri="{BB962C8B-B14F-4D97-AF65-F5344CB8AC3E}">
        <p14:creationId xmlns:p14="http://schemas.microsoft.com/office/powerpoint/2010/main" val="285536725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lots of different ways of asking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132</a:t>
            </a:fld>
            <a:endParaRPr lang="en-US"/>
          </a:p>
        </p:txBody>
      </p:sp>
    </p:spTree>
    <p:extLst>
      <p:ext uri="{BB962C8B-B14F-4D97-AF65-F5344CB8AC3E}">
        <p14:creationId xmlns:p14="http://schemas.microsoft.com/office/powerpoint/2010/main" val="1780147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5818909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133</a:t>
            </a:fld>
            <a:endParaRPr lang="en-US"/>
          </a:p>
        </p:txBody>
      </p:sp>
    </p:spTree>
    <p:extLst>
      <p:ext uri="{BB962C8B-B14F-4D97-AF65-F5344CB8AC3E}">
        <p14:creationId xmlns:p14="http://schemas.microsoft.com/office/powerpoint/2010/main" val="15483667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134</a:t>
            </a:fld>
            <a:endParaRPr lang="en-US"/>
          </a:p>
        </p:txBody>
      </p:sp>
    </p:spTree>
    <p:extLst>
      <p:ext uri="{BB962C8B-B14F-4D97-AF65-F5344CB8AC3E}">
        <p14:creationId xmlns:p14="http://schemas.microsoft.com/office/powerpoint/2010/main" val="13784012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135</a:t>
            </a:fld>
            <a:endParaRPr lang="en-US"/>
          </a:p>
        </p:txBody>
      </p:sp>
    </p:spTree>
    <p:extLst>
      <p:ext uri="{BB962C8B-B14F-4D97-AF65-F5344CB8AC3E}">
        <p14:creationId xmlns:p14="http://schemas.microsoft.com/office/powerpoint/2010/main" val="3621676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136</a:t>
            </a:fld>
            <a:endParaRPr lang="en-US"/>
          </a:p>
        </p:txBody>
      </p:sp>
    </p:spTree>
    <p:extLst>
      <p:ext uri="{BB962C8B-B14F-4D97-AF65-F5344CB8AC3E}">
        <p14:creationId xmlns:p14="http://schemas.microsoft.com/office/powerpoint/2010/main" val="40206842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137</a:t>
            </a:fld>
            <a:endParaRPr lang="en-US"/>
          </a:p>
        </p:txBody>
      </p:sp>
    </p:spTree>
    <p:extLst>
      <p:ext uri="{BB962C8B-B14F-4D97-AF65-F5344CB8AC3E}">
        <p14:creationId xmlns:p14="http://schemas.microsoft.com/office/powerpoint/2010/main" val="269609276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138</a:t>
            </a:fld>
            <a:endParaRPr lang="en-US"/>
          </a:p>
        </p:txBody>
      </p:sp>
    </p:spTree>
    <p:extLst>
      <p:ext uri="{BB962C8B-B14F-4D97-AF65-F5344CB8AC3E}">
        <p14:creationId xmlns:p14="http://schemas.microsoft.com/office/powerpoint/2010/main" val="23088830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139</a:t>
            </a:fld>
            <a:endParaRPr lang="en-US"/>
          </a:p>
        </p:txBody>
      </p:sp>
    </p:spTree>
    <p:extLst>
      <p:ext uri="{BB962C8B-B14F-4D97-AF65-F5344CB8AC3E}">
        <p14:creationId xmlns:p14="http://schemas.microsoft.com/office/powerpoint/2010/main" val="9762364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140</a:t>
            </a:fld>
            <a:endParaRPr lang="en-US"/>
          </a:p>
        </p:txBody>
      </p:sp>
    </p:spTree>
    <p:extLst>
      <p:ext uri="{BB962C8B-B14F-4D97-AF65-F5344CB8AC3E}">
        <p14:creationId xmlns:p14="http://schemas.microsoft.com/office/powerpoint/2010/main" val="8185053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141</a:t>
            </a:fld>
            <a:endParaRPr lang="en-US"/>
          </a:p>
        </p:txBody>
      </p:sp>
    </p:spTree>
    <p:extLst>
      <p:ext uri="{BB962C8B-B14F-4D97-AF65-F5344CB8AC3E}">
        <p14:creationId xmlns:p14="http://schemas.microsoft.com/office/powerpoint/2010/main" val="32134685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142</a:t>
            </a:fld>
            <a:endParaRPr lang="en-US"/>
          </a:p>
        </p:txBody>
      </p:sp>
    </p:spTree>
    <p:extLst>
      <p:ext uri="{BB962C8B-B14F-4D97-AF65-F5344CB8AC3E}">
        <p14:creationId xmlns:p14="http://schemas.microsoft.com/office/powerpoint/2010/main" val="1740978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19059496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143</a:t>
            </a:fld>
            <a:endParaRPr lang="en-US"/>
          </a:p>
        </p:txBody>
      </p:sp>
    </p:spTree>
    <p:extLst>
      <p:ext uri="{BB962C8B-B14F-4D97-AF65-F5344CB8AC3E}">
        <p14:creationId xmlns:p14="http://schemas.microsoft.com/office/powerpoint/2010/main" val="24537737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144</a:t>
            </a:fld>
            <a:endParaRPr lang="en-US"/>
          </a:p>
        </p:txBody>
      </p:sp>
    </p:spTree>
    <p:extLst>
      <p:ext uri="{BB962C8B-B14F-4D97-AF65-F5344CB8AC3E}">
        <p14:creationId xmlns:p14="http://schemas.microsoft.com/office/powerpoint/2010/main" val="22105338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145</a:t>
            </a:fld>
            <a:endParaRPr lang="en-US"/>
          </a:p>
        </p:txBody>
      </p:sp>
    </p:spTree>
    <p:extLst>
      <p:ext uri="{BB962C8B-B14F-4D97-AF65-F5344CB8AC3E}">
        <p14:creationId xmlns:p14="http://schemas.microsoft.com/office/powerpoint/2010/main" val="12023202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146</a:t>
            </a:fld>
            <a:endParaRPr lang="en-US"/>
          </a:p>
        </p:txBody>
      </p:sp>
    </p:spTree>
    <p:extLst>
      <p:ext uri="{BB962C8B-B14F-4D97-AF65-F5344CB8AC3E}">
        <p14:creationId xmlns:p14="http://schemas.microsoft.com/office/powerpoint/2010/main" val="157790679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147</a:t>
            </a:fld>
            <a:endParaRPr lang="en-US"/>
          </a:p>
        </p:txBody>
      </p:sp>
    </p:spTree>
    <p:extLst>
      <p:ext uri="{BB962C8B-B14F-4D97-AF65-F5344CB8AC3E}">
        <p14:creationId xmlns:p14="http://schemas.microsoft.com/office/powerpoint/2010/main" val="17872269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148</a:t>
            </a:fld>
            <a:endParaRPr lang="en-US"/>
          </a:p>
        </p:txBody>
      </p:sp>
    </p:spTree>
    <p:extLst>
      <p:ext uri="{BB962C8B-B14F-4D97-AF65-F5344CB8AC3E}">
        <p14:creationId xmlns:p14="http://schemas.microsoft.com/office/powerpoint/2010/main" val="267273568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149</a:t>
            </a:fld>
            <a:endParaRPr lang="en-US"/>
          </a:p>
        </p:txBody>
      </p:sp>
    </p:spTree>
    <p:extLst>
      <p:ext uri="{BB962C8B-B14F-4D97-AF65-F5344CB8AC3E}">
        <p14:creationId xmlns:p14="http://schemas.microsoft.com/office/powerpoint/2010/main" val="2114187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150</a:t>
            </a:fld>
            <a:endParaRPr lang="en-US"/>
          </a:p>
        </p:txBody>
      </p:sp>
    </p:spTree>
    <p:extLst>
      <p:ext uri="{BB962C8B-B14F-4D97-AF65-F5344CB8AC3E}">
        <p14:creationId xmlns:p14="http://schemas.microsoft.com/office/powerpoint/2010/main" val="414065612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151</a:t>
            </a:fld>
            <a:endParaRPr lang="en-US"/>
          </a:p>
        </p:txBody>
      </p:sp>
    </p:spTree>
    <p:extLst>
      <p:ext uri="{BB962C8B-B14F-4D97-AF65-F5344CB8AC3E}">
        <p14:creationId xmlns:p14="http://schemas.microsoft.com/office/powerpoint/2010/main" val="37730568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152</a:t>
            </a:fld>
            <a:endParaRPr lang="en-US"/>
          </a:p>
        </p:txBody>
      </p:sp>
    </p:spTree>
    <p:extLst>
      <p:ext uri="{BB962C8B-B14F-4D97-AF65-F5344CB8AC3E}">
        <p14:creationId xmlns:p14="http://schemas.microsoft.com/office/powerpoint/2010/main" val="147889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409256452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153</a:t>
            </a:fld>
            <a:endParaRPr lang="en-US"/>
          </a:p>
        </p:txBody>
      </p:sp>
    </p:spTree>
    <p:extLst>
      <p:ext uri="{BB962C8B-B14F-4D97-AF65-F5344CB8AC3E}">
        <p14:creationId xmlns:p14="http://schemas.microsoft.com/office/powerpoint/2010/main" val="180015438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154</a:t>
            </a:fld>
            <a:endParaRPr lang="en-US"/>
          </a:p>
        </p:txBody>
      </p:sp>
    </p:spTree>
    <p:extLst>
      <p:ext uri="{BB962C8B-B14F-4D97-AF65-F5344CB8AC3E}">
        <p14:creationId xmlns:p14="http://schemas.microsoft.com/office/powerpoint/2010/main" val="15870388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155</a:t>
            </a:fld>
            <a:endParaRPr lang="en-US"/>
          </a:p>
        </p:txBody>
      </p:sp>
    </p:spTree>
    <p:extLst>
      <p:ext uri="{BB962C8B-B14F-4D97-AF65-F5344CB8AC3E}">
        <p14:creationId xmlns:p14="http://schemas.microsoft.com/office/powerpoint/2010/main" val="345740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156</a:t>
            </a:fld>
            <a:endParaRPr lang="en-US"/>
          </a:p>
        </p:txBody>
      </p:sp>
    </p:spTree>
    <p:extLst>
      <p:ext uri="{BB962C8B-B14F-4D97-AF65-F5344CB8AC3E}">
        <p14:creationId xmlns:p14="http://schemas.microsoft.com/office/powerpoint/2010/main" val="11667031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157</a:t>
            </a:fld>
            <a:endParaRPr lang="en-US"/>
          </a:p>
        </p:txBody>
      </p:sp>
    </p:spTree>
    <p:extLst>
      <p:ext uri="{BB962C8B-B14F-4D97-AF65-F5344CB8AC3E}">
        <p14:creationId xmlns:p14="http://schemas.microsoft.com/office/powerpoint/2010/main" val="114474461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158</a:t>
            </a:fld>
            <a:endParaRPr lang="en-US"/>
          </a:p>
        </p:txBody>
      </p:sp>
    </p:spTree>
    <p:extLst>
      <p:ext uri="{BB962C8B-B14F-4D97-AF65-F5344CB8AC3E}">
        <p14:creationId xmlns:p14="http://schemas.microsoft.com/office/powerpoint/2010/main" val="6397524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(or, equivalently, </a:t>
            </a:r>
            <a:r>
              <a:rPr lang="en-US" sz="1200" b="1" dirty="0">
                <a:latin typeface="Helvetica" pitchFamily="2" charset="0"/>
              </a:rPr>
              <a:t>P</a:t>
            </a:r>
            <a:r>
              <a:rPr lang="en-US" sz="1200" dirty="0">
                <a:latin typeface="Helvetica" pitchFamily="2" charset="0"/>
              </a:rPr>
              <a:t>(</a:t>
            </a:r>
            <a:r>
              <a:rPr lang="en-US" sz="1200" i="1" dirty="0">
                <a:latin typeface="Helvetica" pitchFamily="2" charset="0"/>
              </a:rPr>
              <a:t>A,B</a:t>
            </a:r>
            <a:r>
              <a:rPr lang="en-US" sz="1200" dirty="0">
                <a:latin typeface="Helvetica" pitchFamily="2" charset="0"/>
              </a:rPr>
              <a:t>) = </a:t>
            </a:r>
            <a:r>
              <a:rPr lang="en-US" sz="1200" b="1" dirty="0">
                <a:latin typeface="Helvetica" pitchFamily="2" charset="0"/>
              </a:rPr>
              <a:t>P</a:t>
            </a:r>
            <a:r>
              <a:rPr lang="en-US" sz="1200" dirty="0">
                <a:latin typeface="Helvetica" pitchFamily="2" charset="0"/>
              </a:rPr>
              <a:t>(</a:t>
            </a:r>
            <a:r>
              <a:rPr lang="en-US" sz="1200" i="1" dirty="0">
                <a:latin typeface="Helvetica" pitchFamily="2" charset="0"/>
              </a:rPr>
              <a:t>X</a:t>
            </a:r>
            <a:r>
              <a:rPr lang="en-US" sz="1200" dirty="0">
                <a:latin typeface="Helvetica" pitchFamily="2" charset="0"/>
              </a:rPr>
              <a:t>)</a:t>
            </a:r>
            <a:r>
              <a:rPr lang="en-US" sz="1200" b="1" dirty="0">
                <a:latin typeface="Helvetica" pitchFamily="2" charset="0"/>
              </a:rPr>
              <a:t>P</a:t>
            </a:r>
            <a:r>
              <a:rPr lang="en-US" sz="1200" dirty="0">
                <a:latin typeface="Helvetica" pitchFamily="2" charset="0"/>
              </a:rPr>
              <a:t>(</a:t>
            </a:r>
            <a:r>
              <a:rPr lang="en-US" sz="1200" i="1" dirty="0">
                <a:latin typeface="Helvetica" pitchFamily="2" charset="0"/>
              </a:rPr>
              <a:t>Y</a:t>
            </a:r>
            <a:r>
              <a:rPr lang="en-US" sz="1200" dirty="0">
                <a:latin typeface="Helvetica" pitchFamily="2" charset="0"/>
              </a:rPr>
              <a:t>) )</a:t>
            </a:r>
            <a:endParaRPr lang="en-US" sz="1100"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159</a:t>
            </a:fld>
            <a:endParaRPr lang="en-US"/>
          </a:p>
        </p:txBody>
      </p:sp>
    </p:spTree>
    <p:extLst>
      <p:ext uri="{BB962C8B-B14F-4D97-AF65-F5344CB8AC3E}">
        <p14:creationId xmlns:p14="http://schemas.microsoft.com/office/powerpoint/2010/main" val="10686971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160</a:t>
            </a:fld>
            <a:endParaRPr lang="en-US"/>
          </a:p>
        </p:txBody>
      </p:sp>
    </p:spTree>
    <p:extLst>
      <p:ext uri="{BB962C8B-B14F-4D97-AF65-F5344CB8AC3E}">
        <p14:creationId xmlns:p14="http://schemas.microsoft.com/office/powerpoint/2010/main" val="10699962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161</a:t>
            </a:fld>
            <a:endParaRPr lang="en-US"/>
          </a:p>
        </p:txBody>
      </p:sp>
    </p:spTree>
    <p:extLst>
      <p:ext uri="{BB962C8B-B14F-4D97-AF65-F5344CB8AC3E}">
        <p14:creationId xmlns:p14="http://schemas.microsoft.com/office/powerpoint/2010/main" val="42566134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162</a:t>
            </a:fld>
            <a:endParaRPr lang="en-US"/>
          </a:p>
        </p:txBody>
      </p:sp>
    </p:spTree>
    <p:extLst>
      <p:ext uri="{BB962C8B-B14F-4D97-AF65-F5344CB8AC3E}">
        <p14:creationId xmlns:p14="http://schemas.microsoft.com/office/powerpoint/2010/main" val="3326169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79967818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163</a:t>
            </a:fld>
            <a:endParaRPr lang="en-US"/>
          </a:p>
        </p:txBody>
      </p:sp>
    </p:spTree>
    <p:extLst>
      <p:ext uri="{BB962C8B-B14F-4D97-AF65-F5344CB8AC3E}">
        <p14:creationId xmlns:p14="http://schemas.microsoft.com/office/powerpoint/2010/main" val="27542337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164</a:t>
            </a:fld>
            <a:endParaRPr lang="en-US"/>
          </a:p>
        </p:txBody>
      </p:sp>
    </p:spTree>
    <p:extLst>
      <p:ext uri="{BB962C8B-B14F-4D97-AF65-F5344CB8AC3E}">
        <p14:creationId xmlns:p14="http://schemas.microsoft.com/office/powerpoint/2010/main" val="22292257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165</a:t>
            </a:fld>
            <a:endParaRPr lang="en-US"/>
          </a:p>
        </p:txBody>
      </p:sp>
    </p:spTree>
    <p:extLst>
      <p:ext uri="{BB962C8B-B14F-4D97-AF65-F5344CB8AC3E}">
        <p14:creationId xmlns:p14="http://schemas.microsoft.com/office/powerpoint/2010/main" val="27935855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166</a:t>
            </a:fld>
            <a:endParaRPr lang="en-US"/>
          </a:p>
        </p:txBody>
      </p:sp>
    </p:spTree>
    <p:extLst>
      <p:ext uri="{BB962C8B-B14F-4D97-AF65-F5344CB8AC3E}">
        <p14:creationId xmlns:p14="http://schemas.microsoft.com/office/powerpoint/2010/main" val="344644977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167</a:t>
            </a:fld>
            <a:endParaRPr lang="en-US"/>
          </a:p>
        </p:txBody>
      </p:sp>
    </p:spTree>
    <p:extLst>
      <p:ext uri="{BB962C8B-B14F-4D97-AF65-F5344CB8AC3E}">
        <p14:creationId xmlns:p14="http://schemas.microsoft.com/office/powerpoint/2010/main" val="287796438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168</a:t>
            </a:fld>
            <a:endParaRPr lang="en-US"/>
          </a:p>
        </p:txBody>
      </p:sp>
    </p:spTree>
    <p:extLst>
      <p:ext uri="{BB962C8B-B14F-4D97-AF65-F5344CB8AC3E}">
        <p14:creationId xmlns:p14="http://schemas.microsoft.com/office/powerpoint/2010/main" val="4477067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841EF36A-4186-2643-B0EB-B06B50C1DAA3}" type="slidenum">
              <a:rPr lang="en-US" smtClean="0"/>
              <a:t>169</a:t>
            </a:fld>
            <a:endParaRPr lang="en-US"/>
          </a:p>
        </p:txBody>
      </p:sp>
    </p:spTree>
    <p:extLst>
      <p:ext uri="{BB962C8B-B14F-4D97-AF65-F5344CB8AC3E}">
        <p14:creationId xmlns:p14="http://schemas.microsoft.com/office/powerpoint/2010/main" val="4189661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2470333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1028335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2641364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3398287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177705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2118873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3518230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4111798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1162689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3027714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2602526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1427609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2836348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298994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311179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2337457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Basically getting at the notion of “an assignment of values to variables.”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315827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3237712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2765490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3884157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47</a:t>
            </a:fld>
            <a:endParaRPr lang="en-US"/>
          </a:p>
        </p:txBody>
      </p:sp>
    </p:spTree>
    <p:extLst>
      <p:ext uri="{BB962C8B-B14F-4D97-AF65-F5344CB8AC3E}">
        <p14:creationId xmlns:p14="http://schemas.microsoft.com/office/powerpoint/2010/main" val="3245734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Or, if you prefer, “conditional probabilities are defined in terms of unconditional probabilities.”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48</a:t>
            </a:fld>
            <a:endParaRPr lang="en-US"/>
          </a:p>
        </p:txBody>
      </p:sp>
    </p:spTree>
    <p:extLst>
      <p:ext uri="{BB962C8B-B14F-4D97-AF65-F5344CB8AC3E}">
        <p14:creationId xmlns:p14="http://schemas.microsoft.com/office/powerpoint/2010/main" val="4191716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Or, if you prefer, “conditional probabilities are defined in terms of unconditional probabilities.”</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3124296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50</a:t>
            </a:fld>
            <a:endParaRPr lang="en-US"/>
          </a:p>
        </p:txBody>
      </p:sp>
    </p:spTree>
    <p:extLst>
      <p:ext uri="{BB962C8B-B14F-4D97-AF65-F5344CB8AC3E}">
        <p14:creationId xmlns:p14="http://schemas.microsoft.com/office/powerpoint/2010/main" val="850705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51</a:t>
            </a:fld>
            <a:endParaRPr lang="en-US"/>
          </a:p>
        </p:txBody>
      </p:sp>
    </p:spTree>
    <p:extLst>
      <p:ext uri="{BB962C8B-B14F-4D97-AF65-F5344CB8AC3E}">
        <p14:creationId xmlns:p14="http://schemas.microsoft.com/office/powerpoint/2010/main" val="2746332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52</a:t>
            </a:fld>
            <a:endParaRPr lang="en-US"/>
          </a:p>
        </p:txBody>
      </p:sp>
    </p:spTree>
    <p:extLst>
      <p:ext uri="{BB962C8B-B14F-4D97-AF65-F5344CB8AC3E}">
        <p14:creationId xmlns:p14="http://schemas.microsoft.com/office/powerpoint/2010/main" val="3391311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2937044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53</a:t>
            </a:fld>
            <a:endParaRPr lang="en-US"/>
          </a:p>
        </p:txBody>
      </p:sp>
    </p:spTree>
    <p:extLst>
      <p:ext uri="{BB962C8B-B14F-4D97-AF65-F5344CB8AC3E}">
        <p14:creationId xmlns:p14="http://schemas.microsoft.com/office/powerpoint/2010/main" val="21313529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six possible outcomes for rolling D1, and only one of those outcomes involves it having the value of 4.</a:t>
            </a:r>
          </a:p>
        </p:txBody>
      </p:sp>
      <p:sp>
        <p:nvSpPr>
          <p:cNvPr id="4" name="Slide Number Placeholder 3"/>
          <p:cNvSpPr>
            <a:spLocks noGrp="1"/>
          </p:cNvSpPr>
          <p:nvPr>
            <p:ph type="sldNum" sz="quarter" idx="5"/>
          </p:nvPr>
        </p:nvSpPr>
        <p:spPr/>
        <p:txBody>
          <a:bodyPr/>
          <a:lstStyle/>
          <a:p>
            <a:fld id="{841EF36A-4186-2643-B0EB-B06B50C1DAA3}" type="slidenum">
              <a:rPr lang="en-US" smtClean="0"/>
              <a:t>54</a:t>
            </a:fld>
            <a:endParaRPr lang="en-US"/>
          </a:p>
        </p:txBody>
      </p:sp>
    </p:spTree>
    <p:extLst>
      <p:ext uri="{BB962C8B-B14F-4D97-AF65-F5344CB8AC3E}">
        <p14:creationId xmlns:p14="http://schemas.microsoft.com/office/powerpoint/2010/main" val="3603227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There are six possible outcomes for rolling D1, and only one of those outcomes involves it having the value of 4.</a:t>
            </a:r>
          </a:p>
        </p:txBody>
      </p:sp>
      <p:sp>
        <p:nvSpPr>
          <p:cNvPr id="4" name="Slide Number Placeholder 3"/>
          <p:cNvSpPr>
            <a:spLocks noGrp="1"/>
          </p:cNvSpPr>
          <p:nvPr>
            <p:ph type="sldNum" sz="quarter" idx="5"/>
          </p:nvPr>
        </p:nvSpPr>
        <p:spPr/>
        <p:txBody>
          <a:bodyPr/>
          <a:lstStyle/>
          <a:p>
            <a:fld id="{841EF36A-4186-2643-B0EB-B06B50C1DAA3}" type="slidenum">
              <a:rPr lang="en-US" smtClean="0"/>
              <a:t>55</a:t>
            </a:fld>
            <a:endParaRPr lang="en-US"/>
          </a:p>
        </p:txBody>
      </p:sp>
    </p:spTree>
    <p:extLst>
      <p:ext uri="{BB962C8B-B14F-4D97-AF65-F5344CB8AC3E}">
        <p14:creationId xmlns:p14="http://schemas.microsoft.com/office/powerpoint/2010/main" val="1522560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56</a:t>
            </a:fld>
            <a:endParaRPr lang="en-US"/>
          </a:p>
        </p:txBody>
      </p:sp>
    </p:spTree>
    <p:extLst>
      <p:ext uri="{BB962C8B-B14F-4D97-AF65-F5344CB8AC3E}">
        <p14:creationId xmlns:p14="http://schemas.microsoft.com/office/powerpoint/2010/main" val="4287781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We saw this a second ago – of the 36 possibilities of rolling 2 dice, there’s only one sample, only one possible world, where D1 = 4 and you roll doubles (i.e., the world where D2 also rolls a 4).</a:t>
            </a:r>
          </a:p>
        </p:txBody>
      </p:sp>
      <p:sp>
        <p:nvSpPr>
          <p:cNvPr id="4" name="Slide Number Placeholder 3"/>
          <p:cNvSpPr>
            <a:spLocks noGrp="1"/>
          </p:cNvSpPr>
          <p:nvPr>
            <p:ph type="sldNum" sz="quarter" idx="5"/>
          </p:nvPr>
        </p:nvSpPr>
        <p:spPr/>
        <p:txBody>
          <a:bodyPr/>
          <a:lstStyle/>
          <a:p>
            <a:fld id="{841EF36A-4186-2643-B0EB-B06B50C1DAA3}" type="slidenum">
              <a:rPr lang="en-US" smtClean="0"/>
              <a:t>57</a:t>
            </a:fld>
            <a:endParaRPr lang="en-US"/>
          </a:p>
        </p:txBody>
      </p:sp>
    </p:spTree>
    <p:extLst>
      <p:ext uri="{BB962C8B-B14F-4D97-AF65-F5344CB8AC3E}">
        <p14:creationId xmlns:p14="http://schemas.microsoft.com/office/powerpoint/2010/main" val="254164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We saw this a second ago – of the 36 possibilities of rolling 2 dice, there’s only one sample, only one possible world, where D1 = 4 and you roll doubles (i.e., the world where D2 also rolls a 4).</a:t>
            </a:r>
          </a:p>
        </p:txBody>
      </p:sp>
      <p:sp>
        <p:nvSpPr>
          <p:cNvPr id="4" name="Slide Number Placeholder 3"/>
          <p:cNvSpPr>
            <a:spLocks noGrp="1"/>
          </p:cNvSpPr>
          <p:nvPr>
            <p:ph type="sldNum" sz="quarter" idx="5"/>
          </p:nvPr>
        </p:nvSpPr>
        <p:spPr/>
        <p:txBody>
          <a:bodyPr/>
          <a:lstStyle/>
          <a:p>
            <a:fld id="{841EF36A-4186-2643-B0EB-B06B50C1DAA3}" type="slidenum">
              <a:rPr lang="en-US" smtClean="0"/>
              <a:t>58</a:t>
            </a:fld>
            <a:endParaRPr lang="en-US"/>
          </a:p>
        </p:txBody>
      </p:sp>
    </p:spTree>
    <p:extLst>
      <p:ext uri="{BB962C8B-B14F-4D97-AF65-F5344CB8AC3E}">
        <p14:creationId xmlns:p14="http://schemas.microsoft.com/office/powerpoint/2010/main" val="985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We saw this a second ago – of the 36 possibilities of rolling 2 dice, there’s only one sample, only one possible world, where D1 = 4 and you roll doubles (i.e., the world where D2 also rolls a 4).</a:t>
            </a:r>
          </a:p>
        </p:txBody>
      </p:sp>
      <p:sp>
        <p:nvSpPr>
          <p:cNvPr id="4" name="Slide Number Placeholder 3"/>
          <p:cNvSpPr>
            <a:spLocks noGrp="1"/>
          </p:cNvSpPr>
          <p:nvPr>
            <p:ph type="sldNum" sz="quarter" idx="5"/>
          </p:nvPr>
        </p:nvSpPr>
        <p:spPr/>
        <p:txBody>
          <a:bodyPr/>
          <a:lstStyle/>
          <a:p>
            <a:fld id="{841EF36A-4186-2643-B0EB-B06B50C1DAA3}" type="slidenum">
              <a:rPr lang="en-US" smtClean="0"/>
              <a:t>59</a:t>
            </a:fld>
            <a:endParaRPr lang="en-US"/>
          </a:p>
        </p:txBody>
      </p:sp>
    </p:spTree>
    <p:extLst>
      <p:ext uri="{BB962C8B-B14F-4D97-AF65-F5344CB8AC3E}">
        <p14:creationId xmlns:p14="http://schemas.microsoft.com/office/powerpoint/2010/main" val="3481881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60</a:t>
            </a:fld>
            <a:endParaRPr lang="en-US"/>
          </a:p>
        </p:txBody>
      </p:sp>
    </p:spTree>
    <p:extLst>
      <p:ext uri="{BB962C8B-B14F-4D97-AF65-F5344CB8AC3E}">
        <p14:creationId xmlns:p14="http://schemas.microsoft.com/office/powerpoint/2010/main" val="17197122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61</a:t>
            </a:fld>
            <a:endParaRPr lang="en-US"/>
          </a:p>
        </p:txBody>
      </p:sp>
    </p:spTree>
    <p:extLst>
      <p:ext uri="{BB962C8B-B14F-4D97-AF65-F5344CB8AC3E}">
        <p14:creationId xmlns:p14="http://schemas.microsoft.com/office/powerpoint/2010/main" val="1364555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320960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1722914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Just multiplying both sides by P(evidence) yeah?</a:t>
            </a:r>
          </a:p>
        </p:txBody>
      </p:sp>
      <p:sp>
        <p:nvSpPr>
          <p:cNvPr id="4" name="Slide Number Placeholder 3"/>
          <p:cNvSpPr>
            <a:spLocks noGrp="1"/>
          </p:cNvSpPr>
          <p:nvPr>
            <p:ph type="sldNum" sz="quarter" idx="5"/>
          </p:nvPr>
        </p:nvSpPr>
        <p:spPr/>
        <p:txBody>
          <a:bodyPr/>
          <a:lstStyle/>
          <a:p>
            <a:fld id="{841EF36A-4186-2643-B0EB-B06B50C1DAA3}" type="slidenum">
              <a:rPr lang="en-US" smtClean="0"/>
              <a:t>63</a:t>
            </a:fld>
            <a:endParaRPr lang="en-US"/>
          </a:p>
        </p:txBody>
      </p:sp>
    </p:spTree>
    <p:extLst>
      <p:ext uri="{BB962C8B-B14F-4D97-AF65-F5344CB8AC3E}">
        <p14:creationId xmlns:p14="http://schemas.microsoft.com/office/powerpoint/2010/main" val="2212033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64</a:t>
            </a:fld>
            <a:endParaRPr lang="en-US"/>
          </a:p>
        </p:txBody>
      </p:sp>
    </p:spTree>
    <p:extLst>
      <p:ext uri="{BB962C8B-B14F-4D97-AF65-F5344CB8AC3E}">
        <p14:creationId xmlns:p14="http://schemas.microsoft.com/office/powerpoint/2010/main" val="22716381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65</a:t>
            </a:fld>
            <a:endParaRPr lang="en-US"/>
          </a:p>
        </p:txBody>
      </p:sp>
    </p:spTree>
    <p:extLst>
      <p:ext uri="{BB962C8B-B14F-4D97-AF65-F5344CB8AC3E}">
        <p14:creationId xmlns:p14="http://schemas.microsoft.com/office/powerpoint/2010/main" val="785015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66</a:t>
            </a:fld>
            <a:endParaRPr lang="en-US"/>
          </a:p>
        </p:txBody>
      </p:sp>
    </p:spTree>
    <p:extLst>
      <p:ext uri="{BB962C8B-B14F-4D97-AF65-F5344CB8AC3E}">
        <p14:creationId xmlns:p14="http://schemas.microsoft.com/office/powerpoint/2010/main" val="26742582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Remember! Unconditional probability = prior probabilities! The probability that something will be the case barring any other evidence or information.</a:t>
            </a:r>
          </a:p>
        </p:txBody>
      </p:sp>
      <p:sp>
        <p:nvSpPr>
          <p:cNvPr id="4" name="Slide Number Placeholder 3"/>
          <p:cNvSpPr>
            <a:spLocks noGrp="1"/>
          </p:cNvSpPr>
          <p:nvPr>
            <p:ph type="sldNum" sz="quarter" idx="5"/>
          </p:nvPr>
        </p:nvSpPr>
        <p:spPr/>
        <p:txBody>
          <a:bodyPr/>
          <a:lstStyle/>
          <a:p>
            <a:fld id="{841EF36A-4186-2643-B0EB-B06B50C1DAA3}" type="slidenum">
              <a:rPr lang="en-US" smtClean="0"/>
              <a:t>67</a:t>
            </a:fld>
            <a:endParaRPr lang="en-US"/>
          </a:p>
        </p:txBody>
      </p:sp>
    </p:spTree>
    <p:extLst>
      <p:ext uri="{BB962C8B-B14F-4D97-AF65-F5344CB8AC3E}">
        <p14:creationId xmlns:p14="http://schemas.microsoft.com/office/powerpoint/2010/main" val="28981848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Here, we are saying that the Weather variable has four potential values, sunny, rainy, cloudy, and snowy. And barring any other information, each one has a given probability of being the case.</a:t>
            </a:r>
          </a:p>
        </p:txBody>
      </p:sp>
      <p:sp>
        <p:nvSpPr>
          <p:cNvPr id="4" name="Slide Number Placeholder 3"/>
          <p:cNvSpPr>
            <a:spLocks noGrp="1"/>
          </p:cNvSpPr>
          <p:nvPr>
            <p:ph type="sldNum" sz="quarter" idx="5"/>
          </p:nvPr>
        </p:nvSpPr>
        <p:spPr/>
        <p:txBody>
          <a:bodyPr/>
          <a:lstStyle/>
          <a:p>
            <a:fld id="{841EF36A-4186-2643-B0EB-B06B50C1DAA3}" type="slidenum">
              <a:rPr lang="en-US" smtClean="0"/>
              <a:t>68</a:t>
            </a:fld>
            <a:endParaRPr lang="en-US"/>
          </a:p>
        </p:txBody>
      </p:sp>
    </p:spTree>
    <p:extLst>
      <p:ext uri="{BB962C8B-B14F-4D97-AF65-F5344CB8AC3E}">
        <p14:creationId xmlns:p14="http://schemas.microsoft.com/office/powerpoint/2010/main" val="2910528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Here, we are saying that the Weather variable has four potential values, sunny, rainy, cloudy, and snowy. And barring any other information, each one has a given probability of being the case.</a:t>
            </a:r>
          </a:p>
        </p:txBody>
      </p:sp>
      <p:sp>
        <p:nvSpPr>
          <p:cNvPr id="4" name="Slide Number Placeholder 3"/>
          <p:cNvSpPr>
            <a:spLocks noGrp="1"/>
          </p:cNvSpPr>
          <p:nvPr>
            <p:ph type="sldNum" sz="quarter" idx="5"/>
          </p:nvPr>
        </p:nvSpPr>
        <p:spPr/>
        <p:txBody>
          <a:bodyPr/>
          <a:lstStyle/>
          <a:p>
            <a:fld id="{841EF36A-4186-2643-B0EB-B06B50C1DAA3}" type="slidenum">
              <a:rPr lang="en-US" smtClean="0"/>
              <a:t>69</a:t>
            </a:fld>
            <a:endParaRPr lang="en-US"/>
          </a:p>
        </p:txBody>
      </p:sp>
    </p:spTree>
    <p:extLst>
      <p:ext uri="{BB962C8B-B14F-4D97-AF65-F5344CB8AC3E}">
        <p14:creationId xmlns:p14="http://schemas.microsoft.com/office/powerpoint/2010/main" val="3049198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70</a:t>
            </a:fld>
            <a:endParaRPr lang="en-US"/>
          </a:p>
        </p:txBody>
      </p:sp>
    </p:spTree>
    <p:extLst>
      <p:ext uri="{BB962C8B-B14F-4D97-AF65-F5344CB8AC3E}">
        <p14:creationId xmlns:p14="http://schemas.microsoft.com/office/powerpoint/2010/main" val="4267036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71</a:t>
            </a:fld>
            <a:endParaRPr lang="en-US"/>
          </a:p>
        </p:txBody>
      </p:sp>
    </p:spTree>
    <p:extLst>
      <p:ext uri="{BB962C8B-B14F-4D97-AF65-F5344CB8AC3E}">
        <p14:creationId xmlns:p14="http://schemas.microsoft.com/office/powerpoint/2010/main" val="5441470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72</a:t>
            </a:fld>
            <a:endParaRPr lang="en-US"/>
          </a:p>
        </p:txBody>
      </p:sp>
    </p:spTree>
    <p:extLst>
      <p:ext uri="{BB962C8B-B14F-4D97-AF65-F5344CB8AC3E}">
        <p14:creationId xmlns:p14="http://schemas.microsoft.com/office/powerpoint/2010/main" val="304679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28485905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73</a:t>
            </a:fld>
            <a:endParaRPr lang="en-US"/>
          </a:p>
        </p:txBody>
      </p:sp>
    </p:spTree>
    <p:extLst>
      <p:ext uri="{BB962C8B-B14F-4D97-AF65-F5344CB8AC3E}">
        <p14:creationId xmlns:p14="http://schemas.microsoft.com/office/powerpoint/2010/main" val="2547020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74</a:t>
            </a:fld>
            <a:endParaRPr lang="en-US"/>
          </a:p>
        </p:txBody>
      </p:sp>
    </p:spTree>
    <p:extLst>
      <p:ext uri="{BB962C8B-B14F-4D97-AF65-F5344CB8AC3E}">
        <p14:creationId xmlns:p14="http://schemas.microsoft.com/office/powerpoint/2010/main" val="4372716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75</a:t>
            </a:fld>
            <a:endParaRPr lang="en-US"/>
          </a:p>
        </p:txBody>
      </p:sp>
    </p:spTree>
    <p:extLst>
      <p:ext uri="{BB962C8B-B14F-4D97-AF65-F5344CB8AC3E}">
        <p14:creationId xmlns:p14="http://schemas.microsoft.com/office/powerpoint/2010/main" val="27213687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76</a:t>
            </a:fld>
            <a:endParaRPr lang="en-US"/>
          </a:p>
        </p:txBody>
      </p:sp>
    </p:spTree>
    <p:extLst>
      <p:ext uri="{BB962C8B-B14F-4D97-AF65-F5344CB8AC3E}">
        <p14:creationId xmlns:p14="http://schemas.microsoft.com/office/powerpoint/2010/main" val="3560397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77</a:t>
            </a:fld>
            <a:endParaRPr lang="en-US"/>
          </a:p>
        </p:txBody>
      </p:sp>
    </p:spTree>
    <p:extLst>
      <p:ext uri="{BB962C8B-B14F-4D97-AF65-F5344CB8AC3E}">
        <p14:creationId xmlns:p14="http://schemas.microsoft.com/office/powerpoint/2010/main" val="39252693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78</a:t>
            </a:fld>
            <a:endParaRPr lang="en-US"/>
          </a:p>
        </p:txBody>
      </p:sp>
    </p:spTree>
    <p:extLst>
      <p:ext uri="{BB962C8B-B14F-4D97-AF65-F5344CB8AC3E}">
        <p14:creationId xmlns:p14="http://schemas.microsoft.com/office/powerpoint/2010/main" val="5707208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79</a:t>
            </a:fld>
            <a:endParaRPr lang="en-US"/>
          </a:p>
        </p:txBody>
      </p:sp>
    </p:spTree>
    <p:extLst>
      <p:ext uri="{BB962C8B-B14F-4D97-AF65-F5344CB8AC3E}">
        <p14:creationId xmlns:p14="http://schemas.microsoft.com/office/powerpoint/2010/main" val="322830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80</a:t>
            </a:fld>
            <a:endParaRPr lang="en-US"/>
          </a:p>
        </p:txBody>
      </p:sp>
    </p:spTree>
    <p:extLst>
      <p:ext uri="{BB962C8B-B14F-4D97-AF65-F5344CB8AC3E}">
        <p14:creationId xmlns:p14="http://schemas.microsoft.com/office/powerpoint/2010/main" val="9137067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81</a:t>
            </a:fld>
            <a:endParaRPr lang="en-US"/>
          </a:p>
        </p:txBody>
      </p:sp>
    </p:spTree>
    <p:extLst>
      <p:ext uri="{BB962C8B-B14F-4D97-AF65-F5344CB8AC3E}">
        <p14:creationId xmlns:p14="http://schemas.microsoft.com/office/powerpoint/2010/main" val="32643945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82</a:t>
            </a:fld>
            <a:endParaRPr lang="en-US"/>
          </a:p>
        </p:txBody>
      </p:sp>
    </p:spTree>
    <p:extLst>
      <p:ext uri="{BB962C8B-B14F-4D97-AF65-F5344CB8AC3E}">
        <p14:creationId xmlns:p14="http://schemas.microsoft.com/office/powerpoint/2010/main" val="2020680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2037621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83</a:t>
            </a:fld>
            <a:endParaRPr lang="en-US"/>
          </a:p>
        </p:txBody>
      </p:sp>
    </p:spTree>
    <p:extLst>
      <p:ext uri="{BB962C8B-B14F-4D97-AF65-F5344CB8AC3E}">
        <p14:creationId xmlns:p14="http://schemas.microsoft.com/office/powerpoint/2010/main" val="2777422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84</a:t>
            </a:fld>
            <a:endParaRPr lang="en-US"/>
          </a:p>
        </p:txBody>
      </p:sp>
    </p:spTree>
    <p:extLst>
      <p:ext uri="{BB962C8B-B14F-4D97-AF65-F5344CB8AC3E}">
        <p14:creationId xmlns:p14="http://schemas.microsoft.com/office/powerpoint/2010/main" val="29566110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85</a:t>
            </a:fld>
            <a:endParaRPr lang="en-US"/>
          </a:p>
        </p:txBody>
      </p:sp>
    </p:spTree>
    <p:extLst>
      <p:ext uri="{BB962C8B-B14F-4D97-AF65-F5344CB8AC3E}">
        <p14:creationId xmlns:p14="http://schemas.microsoft.com/office/powerpoint/2010/main" val="1128389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86</a:t>
            </a:fld>
            <a:endParaRPr lang="en-US"/>
          </a:p>
        </p:txBody>
      </p:sp>
    </p:spTree>
    <p:extLst>
      <p:ext uri="{BB962C8B-B14F-4D97-AF65-F5344CB8AC3E}">
        <p14:creationId xmlns:p14="http://schemas.microsoft.com/office/powerpoint/2010/main" val="37527631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87</a:t>
            </a:fld>
            <a:endParaRPr lang="en-US"/>
          </a:p>
        </p:txBody>
      </p:sp>
    </p:spTree>
    <p:extLst>
      <p:ext uri="{BB962C8B-B14F-4D97-AF65-F5344CB8AC3E}">
        <p14:creationId xmlns:p14="http://schemas.microsoft.com/office/powerpoint/2010/main" val="26288287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88</a:t>
            </a:fld>
            <a:endParaRPr lang="en-US"/>
          </a:p>
        </p:txBody>
      </p:sp>
    </p:spTree>
    <p:extLst>
      <p:ext uri="{BB962C8B-B14F-4D97-AF65-F5344CB8AC3E}">
        <p14:creationId xmlns:p14="http://schemas.microsoft.com/office/powerpoint/2010/main" val="2790586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89</a:t>
            </a:fld>
            <a:endParaRPr lang="en-US"/>
          </a:p>
        </p:txBody>
      </p:sp>
    </p:spTree>
    <p:extLst>
      <p:ext uri="{BB962C8B-B14F-4D97-AF65-F5344CB8AC3E}">
        <p14:creationId xmlns:p14="http://schemas.microsoft.com/office/powerpoint/2010/main" val="42615121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90</a:t>
            </a:fld>
            <a:endParaRPr lang="en-US"/>
          </a:p>
        </p:txBody>
      </p:sp>
    </p:spTree>
    <p:extLst>
      <p:ext uri="{BB962C8B-B14F-4D97-AF65-F5344CB8AC3E}">
        <p14:creationId xmlns:p14="http://schemas.microsoft.com/office/powerpoint/2010/main" val="34534958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91</a:t>
            </a:fld>
            <a:endParaRPr lang="en-US"/>
          </a:p>
        </p:txBody>
      </p:sp>
    </p:spTree>
    <p:extLst>
      <p:ext uri="{BB962C8B-B14F-4D97-AF65-F5344CB8AC3E}">
        <p14:creationId xmlns:p14="http://schemas.microsoft.com/office/powerpoint/2010/main" val="18268946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92</a:t>
            </a:fld>
            <a:endParaRPr lang="en-US"/>
          </a:p>
        </p:txBody>
      </p:sp>
    </p:spTree>
    <p:extLst>
      <p:ext uri="{BB962C8B-B14F-4D97-AF65-F5344CB8AC3E}">
        <p14:creationId xmlns:p14="http://schemas.microsoft.com/office/powerpoint/2010/main" val="403550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37947480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93</a:t>
            </a:fld>
            <a:endParaRPr lang="en-US"/>
          </a:p>
        </p:txBody>
      </p:sp>
    </p:spTree>
    <p:extLst>
      <p:ext uri="{BB962C8B-B14F-4D97-AF65-F5344CB8AC3E}">
        <p14:creationId xmlns:p14="http://schemas.microsoft.com/office/powerpoint/2010/main" val="304543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94</a:t>
            </a:fld>
            <a:endParaRPr lang="en-US"/>
          </a:p>
        </p:txBody>
      </p:sp>
    </p:spTree>
    <p:extLst>
      <p:ext uri="{BB962C8B-B14F-4D97-AF65-F5344CB8AC3E}">
        <p14:creationId xmlns:p14="http://schemas.microsoft.com/office/powerpoint/2010/main" val="53590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But perhaps the grandest question of all is, what does this represent?</a:t>
            </a:r>
          </a:p>
        </p:txBody>
      </p:sp>
      <p:sp>
        <p:nvSpPr>
          <p:cNvPr id="4" name="Slide Number Placeholder 3"/>
          <p:cNvSpPr>
            <a:spLocks noGrp="1"/>
          </p:cNvSpPr>
          <p:nvPr>
            <p:ph type="sldNum" sz="quarter" idx="5"/>
          </p:nvPr>
        </p:nvSpPr>
        <p:spPr/>
        <p:txBody>
          <a:bodyPr/>
          <a:lstStyle/>
          <a:p>
            <a:fld id="{841EF36A-4186-2643-B0EB-B06B50C1DAA3}" type="slidenum">
              <a:rPr lang="en-US" smtClean="0"/>
              <a:t>95</a:t>
            </a:fld>
            <a:endParaRPr lang="en-US"/>
          </a:p>
        </p:txBody>
      </p:sp>
    </p:spTree>
    <p:extLst>
      <p:ext uri="{BB962C8B-B14F-4D97-AF65-F5344CB8AC3E}">
        <p14:creationId xmlns:p14="http://schemas.microsoft.com/office/powerpoint/2010/main" val="8802446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96</a:t>
            </a:fld>
            <a:endParaRPr lang="en-US"/>
          </a:p>
        </p:txBody>
      </p:sp>
    </p:spTree>
    <p:extLst>
      <p:ext uri="{BB962C8B-B14F-4D97-AF65-F5344CB8AC3E}">
        <p14:creationId xmlns:p14="http://schemas.microsoft.com/office/powerpoint/2010/main" val="10119901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97</a:t>
            </a:fld>
            <a:endParaRPr lang="en-US"/>
          </a:p>
        </p:txBody>
      </p:sp>
    </p:spTree>
    <p:extLst>
      <p:ext uri="{BB962C8B-B14F-4D97-AF65-F5344CB8AC3E}">
        <p14:creationId xmlns:p14="http://schemas.microsoft.com/office/powerpoint/2010/main" val="32575915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98</a:t>
            </a:fld>
            <a:endParaRPr lang="en-US"/>
          </a:p>
        </p:txBody>
      </p:sp>
    </p:spTree>
    <p:extLst>
      <p:ext uri="{BB962C8B-B14F-4D97-AF65-F5344CB8AC3E}">
        <p14:creationId xmlns:p14="http://schemas.microsoft.com/office/powerpoint/2010/main" val="33278128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99</a:t>
            </a:fld>
            <a:endParaRPr lang="en-US"/>
          </a:p>
        </p:txBody>
      </p:sp>
    </p:spTree>
    <p:extLst>
      <p:ext uri="{BB962C8B-B14F-4D97-AF65-F5344CB8AC3E}">
        <p14:creationId xmlns:p14="http://schemas.microsoft.com/office/powerpoint/2010/main" val="35132515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100</a:t>
            </a:fld>
            <a:endParaRPr lang="en-US"/>
          </a:p>
        </p:txBody>
      </p:sp>
    </p:spTree>
    <p:extLst>
      <p:ext uri="{BB962C8B-B14F-4D97-AF65-F5344CB8AC3E}">
        <p14:creationId xmlns:p14="http://schemas.microsoft.com/office/powerpoint/2010/main" val="21520919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101</a:t>
            </a:fld>
            <a:endParaRPr lang="en-US"/>
          </a:p>
        </p:txBody>
      </p:sp>
    </p:spTree>
    <p:extLst>
      <p:ext uri="{BB962C8B-B14F-4D97-AF65-F5344CB8AC3E}">
        <p14:creationId xmlns:p14="http://schemas.microsoft.com/office/powerpoint/2010/main" val="20475945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102</a:t>
            </a:fld>
            <a:endParaRPr lang="en-US"/>
          </a:p>
        </p:txBody>
      </p:sp>
    </p:spTree>
    <p:extLst>
      <p:ext uri="{BB962C8B-B14F-4D97-AF65-F5344CB8AC3E}">
        <p14:creationId xmlns:p14="http://schemas.microsoft.com/office/powerpoint/2010/main" val="69523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20128325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103</a:t>
            </a:fld>
            <a:endParaRPr lang="en-US"/>
          </a:p>
        </p:txBody>
      </p:sp>
    </p:spTree>
    <p:extLst>
      <p:ext uri="{BB962C8B-B14F-4D97-AF65-F5344CB8AC3E}">
        <p14:creationId xmlns:p14="http://schemas.microsoft.com/office/powerpoint/2010/main" val="31612131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104</a:t>
            </a:fld>
            <a:endParaRPr lang="en-US"/>
          </a:p>
        </p:txBody>
      </p:sp>
    </p:spTree>
    <p:extLst>
      <p:ext uri="{BB962C8B-B14F-4D97-AF65-F5344CB8AC3E}">
        <p14:creationId xmlns:p14="http://schemas.microsoft.com/office/powerpoint/2010/main" val="2869976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105</a:t>
            </a:fld>
            <a:endParaRPr lang="en-US"/>
          </a:p>
        </p:txBody>
      </p:sp>
    </p:spTree>
    <p:extLst>
      <p:ext uri="{BB962C8B-B14F-4D97-AF65-F5344CB8AC3E}">
        <p14:creationId xmlns:p14="http://schemas.microsoft.com/office/powerpoint/2010/main" val="11374276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106</a:t>
            </a:fld>
            <a:endParaRPr lang="en-US"/>
          </a:p>
        </p:txBody>
      </p:sp>
    </p:spTree>
    <p:extLst>
      <p:ext uri="{BB962C8B-B14F-4D97-AF65-F5344CB8AC3E}">
        <p14:creationId xmlns:p14="http://schemas.microsoft.com/office/powerpoint/2010/main" val="8702464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107</a:t>
            </a:fld>
            <a:endParaRPr lang="en-US"/>
          </a:p>
        </p:txBody>
      </p:sp>
    </p:spTree>
    <p:extLst>
      <p:ext uri="{BB962C8B-B14F-4D97-AF65-F5344CB8AC3E}">
        <p14:creationId xmlns:p14="http://schemas.microsoft.com/office/powerpoint/2010/main" val="38704042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r>
              <a:rPr lang="en-US" dirty="0"/>
              <a:t>You can go back to the previous slides and see that, just as before, not having a cavity on a sunny day was four times as likely as having a cavity on a sunny day, so the ratio is maintained. It’s just that these are the ONLY worlds we care about, they aren’t sharing their likelihood of happening with any other values of weather.</a:t>
            </a:r>
          </a:p>
        </p:txBody>
      </p:sp>
      <p:sp>
        <p:nvSpPr>
          <p:cNvPr id="4" name="Slide Number Placeholder 3"/>
          <p:cNvSpPr>
            <a:spLocks noGrp="1"/>
          </p:cNvSpPr>
          <p:nvPr>
            <p:ph type="sldNum" sz="quarter" idx="5"/>
          </p:nvPr>
        </p:nvSpPr>
        <p:spPr/>
        <p:txBody>
          <a:bodyPr/>
          <a:lstStyle/>
          <a:p>
            <a:fld id="{841EF36A-4186-2643-B0EB-B06B50C1DAA3}" type="slidenum">
              <a:rPr lang="en-US" smtClean="0"/>
              <a:t>108</a:t>
            </a:fld>
            <a:endParaRPr lang="en-US"/>
          </a:p>
        </p:txBody>
      </p:sp>
    </p:spTree>
    <p:extLst>
      <p:ext uri="{BB962C8B-B14F-4D97-AF65-F5344CB8AC3E}">
        <p14:creationId xmlns:p14="http://schemas.microsoft.com/office/powerpoint/2010/main" val="40362319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109</a:t>
            </a:fld>
            <a:endParaRPr lang="en-US"/>
          </a:p>
        </p:txBody>
      </p:sp>
    </p:spTree>
    <p:extLst>
      <p:ext uri="{BB962C8B-B14F-4D97-AF65-F5344CB8AC3E}">
        <p14:creationId xmlns:p14="http://schemas.microsoft.com/office/powerpoint/2010/main" val="8951944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110</a:t>
            </a:fld>
            <a:endParaRPr lang="en-US"/>
          </a:p>
        </p:txBody>
      </p:sp>
    </p:spTree>
    <p:extLst>
      <p:ext uri="{BB962C8B-B14F-4D97-AF65-F5344CB8AC3E}">
        <p14:creationId xmlns:p14="http://schemas.microsoft.com/office/powerpoint/2010/main" val="33689766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111</a:t>
            </a:fld>
            <a:endParaRPr lang="en-US"/>
          </a:p>
        </p:txBody>
      </p:sp>
    </p:spTree>
    <p:extLst>
      <p:ext uri="{BB962C8B-B14F-4D97-AF65-F5344CB8AC3E}">
        <p14:creationId xmlns:p14="http://schemas.microsoft.com/office/powerpoint/2010/main" val="26082135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112</a:t>
            </a:fld>
            <a:endParaRPr lang="en-US"/>
          </a:p>
        </p:txBody>
      </p:sp>
    </p:spTree>
    <p:extLst>
      <p:ext uri="{BB962C8B-B14F-4D97-AF65-F5344CB8AC3E}">
        <p14:creationId xmlns:p14="http://schemas.microsoft.com/office/powerpoint/2010/main" val="4141985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4/11/23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4/11/23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4/11/23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4/11/23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4/11/23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10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0.png"/><Relationship Id="rId4" Type="http://schemas.openxmlformats.org/officeDocument/2006/relationships/image" Target="../media/image48.png"/></Relationships>
</file>

<file path=ppt/slides/_rels/slide10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10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10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711.png"/></Relationships>
</file>

<file path=ppt/slides/_rels/slide1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711.png"/></Relationships>
</file>

<file path=ppt/slides/_rels/slide1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711.png"/></Relationships>
</file>

<file path=ppt/slides/_rels/slide1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711.png"/></Relationships>
</file>

<file path=ppt/slides/_rels/slide1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711.png"/></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7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9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20.png"/></Relationships>
</file>

<file path=ppt/slides/_rels/slide9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20.png"/></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10.png"/></Relationships>
</file>

<file path=ppt/slides/_rels/slide9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1"/>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894434"/>
          </a:xfrm>
        </p:spPr>
        <p:txBody>
          <a:bodyPr>
            <a:normAutofit fontScale="90000"/>
          </a:bodyPr>
          <a:lstStyle/>
          <a:p>
            <a:r>
              <a:rPr lang="en-US" dirty="0"/>
              <a:t>Introduction to AI, Spring 2023</a:t>
            </a:r>
            <a:br>
              <a:rPr lang="en-US" dirty="0"/>
            </a:br>
            <a:br>
              <a:rPr lang="en-US" dirty="0"/>
            </a:br>
            <a:r>
              <a:rPr lang="en-US" dirty="0"/>
              <a:t>Probability and Bayes Rule</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Variables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Random variables in probabilistic expressions share a similarity with variables in Constraint Satisfaction Problems:</a:t>
            </a:r>
          </a:p>
          <a:p>
            <a:pPr lvl="1"/>
            <a:r>
              <a:rPr lang="en-US" sz="2200" dirty="0">
                <a:latin typeface="Helvetica" pitchFamily="2" charset="0"/>
              </a:rPr>
              <a:t>They both have a ‘domain’ of possible values they could be.</a:t>
            </a:r>
          </a:p>
          <a:p>
            <a:pPr lvl="2"/>
            <a:r>
              <a:rPr lang="en-US" sz="2100" dirty="0">
                <a:latin typeface="Helvetica" pitchFamily="2" charset="0"/>
              </a:rPr>
              <a:t>Each of those values will have a probability…</a:t>
            </a:r>
          </a:p>
          <a:p>
            <a:pPr lvl="3"/>
            <a:r>
              <a:rPr lang="en-US" sz="2100" dirty="0">
                <a:latin typeface="Helvetica" pitchFamily="2" charset="0"/>
              </a:rPr>
              <a:t>And as we just saw: the sum of all of their probabilities adds up to 1.</a:t>
            </a:r>
          </a:p>
        </p:txBody>
      </p:sp>
      <p:sp>
        <p:nvSpPr>
          <p:cNvPr id="4" name="TextBox 3">
            <a:extLst>
              <a:ext uri="{FF2B5EF4-FFF2-40B4-BE49-F238E27FC236}">
                <a16:creationId xmlns:a16="http://schemas.microsoft.com/office/drawing/2014/main" id="{8424BCBB-A511-4E8E-9531-D3565B96D7AA}"/>
              </a:ext>
            </a:extLst>
          </p:cNvPr>
          <p:cNvSpPr txBox="1"/>
          <p:nvPr/>
        </p:nvSpPr>
        <p:spPr>
          <a:xfrm>
            <a:off x="6402238" y="4374999"/>
            <a:ext cx="5319405" cy="2031325"/>
          </a:xfrm>
          <a:prstGeom prst="rect">
            <a:avLst/>
          </a:prstGeom>
          <a:noFill/>
        </p:spPr>
        <p:txBody>
          <a:bodyPr wrap="none" rtlCol="0">
            <a:spAutoFit/>
          </a:bodyPr>
          <a:lstStyle/>
          <a:p>
            <a:pPr marL="0" indent="0" algn="ctr">
              <a:buNone/>
            </a:pPr>
            <a:r>
              <a:rPr lang="en-US" sz="1800" b="1" i="1" dirty="0">
                <a:latin typeface="Helvetica" pitchFamily="2" charset="0"/>
              </a:rPr>
              <a:t>Possible Values of ‘Weather’ Random Variable:</a:t>
            </a:r>
          </a:p>
          <a:p>
            <a:pPr marL="0" indent="0" algn="ctr">
              <a:buNone/>
            </a:pPr>
            <a:endParaRPr lang="en-US" i="1" dirty="0">
              <a:latin typeface="Helvetica" pitchFamily="2" charset="0"/>
            </a:endParaRPr>
          </a:p>
          <a:p>
            <a:pPr marL="0" indent="0" algn="ctr">
              <a:buNone/>
            </a:pPr>
            <a:r>
              <a:rPr lang="en-US" sz="1800" i="1" dirty="0">
                <a:latin typeface="Helvetica" pitchFamily="2" charset="0"/>
              </a:rPr>
              <a:t>sunny</a:t>
            </a:r>
          </a:p>
          <a:p>
            <a:pPr marL="0" indent="0" algn="ctr">
              <a:buNone/>
            </a:pPr>
            <a:r>
              <a:rPr lang="en-US" i="1" dirty="0">
                <a:latin typeface="Helvetica" pitchFamily="2" charset="0"/>
              </a:rPr>
              <a:t>rainy</a:t>
            </a:r>
          </a:p>
          <a:p>
            <a:pPr marL="0" indent="0" algn="ctr">
              <a:buNone/>
            </a:pPr>
            <a:r>
              <a:rPr lang="en-US" sz="1800" i="1" dirty="0">
                <a:latin typeface="Helvetica" pitchFamily="2" charset="0"/>
              </a:rPr>
              <a:t>cloudy</a:t>
            </a:r>
          </a:p>
          <a:p>
            <a:pPr marL="0" indent="0" algn="ctr">
              <a:buNone/>
            </a:pPr>
            <a:r>
              <a:rPr lang="en-US" i="1" dirty="0">
                <a:latin typeface="Helvetica" pitchFamily="2" charset="0"/>
              </a:rPr>
              <a:t>snowy</a:t>
            </a:r>
            <a:endParaRPr lang="en-US" sz="1800" dirty="0">
              <a:latin typeface="Helvetica" pitchFamily="2" charset="0"/>
            </a:endParaRPr>
          </a:p>
          <a:p>
            <a:pPr algn="ctr"/>
            <a:endParaRPr lang="en-US" dirty="0"/>
          </a:p>
        </p:txBody>
      </p:sp>
      <p:sp>
        <p:nvSpPr>
          <p:cNvPr id="5" name="TextBox 4">
            <a:extLst>
              <a:ext uri="{FF2B5EF4-FFF2-40B4-BE49-F238E27FC236}">
                <a16:creationId xmlns:a16="http://schemas.microsoft.com/office/drawing/2014/main" id="{929E4B0E-511D-40F1-AD53-32F129046383}"/>
              </a:ext>
            </a:extLst>
          </p:cNvPr>
          <p:cNvSpPr txBox="1"/>
          <p:nvPr/>
        </p:nvSpPr>
        <p:spPr>
          <a:xfrm>
            <a:off x="662197" y="4469333"/>
            <a:ext cx="4917308" cy="1477328"/>
          </a:xfrm>
          <a:prstGeom prst="rect">
            <a:avLst/>
          </a:prstGeom>
          <a:noFill/>
        </p:spPr>
        <p:txBody>
          <a:bodyPr wrap="none" rtlCol="0">
            <a:spAutoFit/>
          </a:bodyPr>
          <a:lstStyle/>
          <a:p>
            <a:pPr marL="0" indent="0" algn="ctr">
              <a:buNone/>
            </a:pPr>
            <a:r>
              <a:rPr lang="en-US" sz="1800" b="1" i="1" dirty="0">
                <a:latin typeface="Helvetica" pitchFamily="2" charset="0"/>
              </a:rPr>
              <a:t>Possible Values of ‘Coin’ Random Variable:</a:t>
            </a:r>
          </a:p>
          <a:p>
            <a:pPr marL="0" indent="0" algn="ctr">
              <a:buNone/>
            </a:pPr>
            <a:endParaRPr lang="en-US" i="1" dirty="0">
              <a:latin typeface="Helvetica" pitchFamily="2" charset="0"/>
            </a:endParaRPr>
          </a:p>
          <a:p>
            <a:pPr marL="0" indent="0" algn="ctr">
              <a:buNone/>
            </a:pPr>
            <a:r>
              <a:rPr lang="en-US" sz="1800" i="1" dirty="0">
                <a:latin typeface="Helvetica" pitchFamily="2" charset="0"/>
              </a:rPr>
              <a:t>heads</a:t>
            </a:r>
          </a:p>
          <a:p>
            <a:pPr marL="0" indent="0" algn="ctr">
              <a:buNone/>
            </a:pPr>
            <a:r>
              <a:rPr lang="en-US" i="1" dirty="0">
                <a:latin typeface="Helvetica" pitchFamily="2" charset="0"/>
              </a:rPr>
              <a:t>tails</a:t>
            </a:r>
          </a:p>
          <a:p>
            <a:pPr algn="ctr"/>
            <a:endParaRPr lang="en-US" dirty="0"/>
          </a:p>
        </p:txBody>
      </p:sp>
    </p:spTree>
    <p:extLst>
      <p:ext uri="{BB962C8B-B14F-4D97-AF65-F5344CB8AC3E}">
        <p14:creationId xmlns:p14="http://schemas.microsoft.com/office/powerpoint/2010/main" val="22295238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solidFill>
                <a:srgbClr val="FF0000"/>
              </a:solidFill>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0621" b="-2542"/>
                          </a:stretch>
                        </a:blipFill>
                      </a:tcPr>
                    </a:tc>
                    <a:tc>
                      <a:txBody>
                        <a:bodyPr/>
                        <a:lstStyle/>
                        <a:p>
                          <a:endParaRPr lang="en-US"/>
                        </a:p>
                      </a:txBody>
                      <a:tcPr>
                        <a:blipFill>
                          <a:blip r:embed="rId3"/>
                          <a:stretch>
                            <a:fillRect l="-100625" t="-100000" r="-1250" b="-303333"/>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250" b="-213793"/>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250" b="-10666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250" b="-10345"/>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3651212765"/>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3651212765"/>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621" b="-393333"/>
                          </a:stretch>
                        </a:blipFill>
                      </a:tcPr>
                    </a:tc>
                    <a:tc>
                      <a:txBody>
                        <a:bodyPr/>
                        <a:lstStyle/>
                        <a:p>
                          <a:endParaRPr lang="en-US"/>
                        </a:p>
                      </a:txBody>
                      <a:tcPr>
                        <a:blipFill>
                          <a:blip r:embed="rId4"/>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621" b="-306897"/>
                          </a:stretch>
                        </a:blipFill>
                      </a:tcPr>
                    </a:tc>
                    <a:tc>
                      <a:txBody>
                        <a:bodyPr/>
                        <a:lstStyle/>
                        <a:p>
                          <a:endParaRPr lang="en-US"/>
                        </a:p>
                      </a:txBody>
                      <a:tcPr>
                        <a:blipFill>
                          <a:blip r:embed="rId4"/>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621" b="-206897"/>
                          </a:stretch>
                        </a:blipFill>
                      </a:tcPr>
                    </a:tc>
                    <a:tc>
                      <a:txBody>
                        <a:bodyPr/>
                        <a:lstStyle/>
                        <a:p>
                          <a:endParaRPr lang="en-US"/>
                        </a:p>
                      </a:txBody>
                      <a:tcPr>
                        <a:blipFill>
                          <a:blip r:embed="rId4"/>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621" b="-100000"/>
                          </a:stretch>
                        </a:blipFill>
                      </a:tcPr>
                    </a:tc>
                    <a:tc>
                      <a:txBody>
                        <a:bodyPr/>
                        <a:lstStyle/>
                        <a:p>
                          <a:endParaRPr lang="en-US"/>
                        </a:p>
                      </a:txBody>
                      <a:tcPr>
                        <a:blipFill>
                          <a:blip r:embed="rId4"/>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621" b="-3448"/>
                          </a:stretch>
                        </a:blipFill>
                      </a:tcPr>
                    </a:tc>
                    <a:tc>
                      <a:txBody>
                        <a:bodyPr/>
                        <a:lstStyle/>
                        <a:p>
                          <a:endParaRPr lang="en-US"/>
                        </a:p>
                      </a:txBody>
                      <a:tcPr>
                        <a:blipFill>
                          <a:blip r:embed="rId4"/>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p:sp>
        <p:nvSpPr>
          <p:cNvPr id="11" name="TextBox 10">
            <a:extLst>
              <a:ext uri="{FF2B5EF4-FFF2-40B4-BE49-F238E27FC236}">
                <a16:creationId xmlns:a16="http://schemas.microsoft.com/office/drawing/2014/main" id="{8AF9B7E9-F71F-B241-9AB3-B5E0B3BDA8D5}"/>
              </a:ext>
            </a:extLst>
          </p:cNvPr>
          <p:cNvSpPr txBox="1"/>
          <p:nvPr/>
        </p:nvSpPr>
        <p:spPr>
          <a:xfrm>
            <a:off x="2042317" y="5606794"/>
            <a:ext cx="4293392" cy="646331"/>
          </a:xfrm>
          <a:prstGeom prst="rect">
            <a:avLst/>
          </a:prstGeom>
          <a:noFill/>
        </p:spPr>
        <p:txBody>
          <a:bodyPr wrap="square" rtlCol="0">
            <a:spAutoFit/>
          </a:bodyPr>
          <a:lstStyle/>
          <a:p>
            <a:pPr algn="ctr"/>
            <a:r>
              <a:rPr lang="en-US" dirty="0">
                <a:latin typeface="Helvetica" pitchFamily="2" charset="0"/>
              </a:rPr>
              <a:t>This is equivalent, but abbreviated. We just use the variable values directly.</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9D2801D-49A3-1C42-9995-03DA1AB14AC3}"/>
                  </a:ext>
                </a:extLst>
              </p:cNvPr>
              <p:cNvSpPr txBox="1"/>
              <p:nvPr/>
            </p:nvSpPr>
            <p:spPr>
              <a:xfrm>
                <a:off x="657224" y="5125983"/>
                <a:ext cx="7313613"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i="1">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𝑡𝑟𝑢𝑒</m:t>
                          </m:r>
                        </m:e>
                      </m:d>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pPr algn="ctr"/>
                <a:endParaRPr lang="en-US" dirty="0">
                  <a:latin typeface="Helvetica" pitchFamily="2" charset="0"/>
                </a:endParaRPr>
              </a:p>
            </p:txBody>
          </p:sp>
        </mc:Choice>
        <mc:Fallback>
          <p:sp>
            <p:nvSpPr>
              <p:cNvPr id="12" name="TextBox 11">
                <a:extLst>
                  <a:ext uri="{FF2B5EF4-FFF2-40B4-BE49-F238E27FC236}">
                    <a16:creationId xmlns:a16="http://schemas.microsoft.com/office/drawing/2014/main" id="{49D2801D-49A3-1C42-9995-03DA1AB14AC3}"/>
                  </a:ext>
                </a:extLst>
              </p:cNvPr>
              <p:cNvSpPr txBox="1">
                <a:spLocks noRot="1" noChangeAspect="1" noMove="1" noResize="1" noEditPoints="1" noAdjustHandles="1" noChangeArrowheads="1" noChangeShapeType="1" noTextEdit="1"/>
              </p:cNvSpPr>
              <p:nvPr/>
            </p:nvSpPr>
            <p:spPr>
              <a:xfrm>
                <a:off x="657224" y="5125983"/>
                <a:ext cx="7313613"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9808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solidFill>
                <a:srgbClr val="FF0000"/>
              </a:solidFill>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0621" b="-2542"/>
                          </a:stretch>
                        </a:blipFill>
                      </a:tcPr>
                    </a:tc>
                    <a:tc>
                      <a:txBody>
                        <a:bodyPr/>
                        <a:lstStyle/>
                        <a:p>
                          <a:endParaRPr lang="en-US"/>
                        </a:p>
                      </a:txBody>
                      <a:tcPr>
                        <a:blipFill>
                          <a:blip r:embed="rId3"/>
                          <a:stretch>
                            <a:fillRect l="-100625" t="-100000" r="-1250" b="-303333"/>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250" b="-213793"/>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250" b="-10666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250" b="-10345"/>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3053515775"/>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3053515775"/>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621" b="-393333"/>
                          </a:stretch>
                        </a:blipFill>
                      </a:tcPr>
                    </a:tc>
                    <a:tc>
                      <a:txBody>
                        <a:bodyPr/>
                        <a:lstStyle/>
                        <a:p>
                          <a:endParaRPr lang="en-US"/>
                        </a:p>
                      </a:txBody>
                      <a:tcPr>
                        <a:blipFill>
                          <a:blip r:embed="rId4"/>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621" b="-306897"/>
                          </a:stretch>
                        </a:blipFill>
                      </a:tcPr>
                    </a:tc>
                    <a:tc>
                      <a:txBody>
                        <a:bodyPr/>
                        <a:lstStyle/>
                        <a:p>
                          <a:endParaRPr lang="en-US"/>
                        </a:p>
                      </a:txBody>
                      <a:tcPr>
                        <a:blipFill>
                          <a:blip r:embed="rId4"/>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621" b="-206897"/>
                          </a:stretch>
                        </a:blipFill>
                      </a:tcPr>
                    </a:tc>
                    <a:tc>
                      <a:txBody>
                        <a:bodyPr/>
                        <a:lstStyle/>
                        <a:p>
                          <a:endParaRPr lang="en-US"/>
                        </a:p>
                      </a:txBody>
                      <a:tcPr>
                        <a:blipFill>
                          <a:blip r:embed="rId4"/>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621" b="-100000"/>
                          </a:stretch>
                        </a:blipFill>
                      </a:tcPr>
                    </a:tc>
                    <a:tc>
                      <a:txBody>
                        <a:bodyPr/>
                        <a:lstStyle/>
                        <a:p>
                          <a:endParaRPr lang="en-US"/>
                        </a:p>
                      </a:txBody>
                      <a:tcPr>
                        <a:blipFill>
                          <a:blip r:embed="rId4"/>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621" b="-3448"/>
                          </a:stretch>
                        </a:blipFill>
                      </a:tcPr>
                    </a:tc>
                    <a:tc>
                      <a:txBody>
                        <a:bodyPr/>
                        <a:lstStyle/>
                        <a:p>
                          <a:endParaRPr lang="en-US"/>
                        </a:p>
                      </a:txBody>
                      <a:tcPr>
                        <a:blipFill>
                          <a:blip r:embed="rId4"/>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F9B7E9-F71F-B241-9AB3-B5E0B3BDA8D5}"/>
                  </a:ext>
                </a:extLst>
              </p:cNvPr>
              <p:cNvSpPr txBox="1"/>
              <p:nvPr/>
            </p:nvSpPr>
            <p:spPr>
              <a:xfrm>
                <a:off x="252412" y="5756780"/>
                <a:ext cx="11687175" cy="1200329"/>
              </a:xfrm>
              <a:prstGeom prst="rect">
                <a:avLst/>
              </a:prstGeom>
              <a:noFill/>
            </p:spPr>
            <p:txBody>
              <a:bodyPr wrap="square" rtlCol="0">
                <a:spAutoFit/>
              </a:bodyPr>
              <a:lstStyle/>
              <a:p>
                <a:pPr algn="ctr"/>
                <a:r>
                  <a:rPr lang="en-US" dirty="0">
                    <a:latin typeface="Helvetica" pitchFamily="2" charset="0"/>
                  </a:rPr>
                  <a:t>Note, true/false here is getting at the value of Cavity. Though you’ve been trained that X </a:t>
                </a:r>
                <a14:m>
                  <m:oMath xmlns:m="http://schemas.openxmlformats.org/officeDocument/2006/math">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i="1">
                        <a:latin typeface="Cambria Math" panose="02040503050406030204" pitchFamily="18" charset="0"/>
                        <a:ea typeface="Linux Libertine" panose="02000503000000000000" pitchFamily="2" charset="0"/>
                        <a:cs typeface="Linux Libertine" panose="02000503000000000000" pitchFamily="2" charset="0"/>
                      </a:rPr>
                      <m:t>𝑓𝑎𝑙𝑠𝑒</m:t>
                    </m:r>
                  </m:oMath>
                </a14:m>
                <a:r>
                  <a:rPr lang="en-US" dirty="0">
                    <a:latin typeface="Helvetica" pitchFamily="2" charset="0"/>
                  </a:rPr>
                  <a:t> is always false, ‘</a:t>
                </a:r>
                <a:r>
                  <a:rPr lang="en-US" i="1" dirty="0">
                    <a:latin typeface="Helvetica" pitchFamily="2" charset="0"/>
                  </a:rPr>
                  <a:t>false</a:t>
                </a:r>
                <a:r>
                  <a:rPr lang="en-US" dirty="0">
                    <a:latin typeface="Helvetica" pitchFamily="2" charset="0"/>
                  </a:rPr>
                  <a:t>’ here is just a symbol for not having a cavity.</a:t>
                </a:r>
              </a:p>
              <a:p>
                <a:pPr algn="ctr"/>
                <a:endParaRPr lang="en-US" dirty="0">
                  <a:latin typeface="Helvetica" pitchFamily="2" charset="0"/>
                </a:endParaRPr>
              </a:p>
              <a:p>
                <a:pPr algn="ctr"/>
                <a:r>
                  <a:rPr lang="en-US" dirty="0">
                    <a:latin typeface="Helvetica" pitchFamily="2" charset="0"/>
                  </a:rPr>
                  <a:t>Remember: </a:t>
                </a:r>
                <a:r>
                  <a:rPr lang="en-US" i="1" dirty="0">
                    <a:latin typeface="Helvetica" pitchFamily="2" charset="0"/>
                  </a:rPr>
                  <a:t>P</a:t>
                </a:r>
                <a:r>
                  <a:rPr lang="en-US" dirty="0">
                    <a:latin typeface="Helvetica" pitchFamily="2" charset="0"/>
                  </a:rPr>
                  <a:t> means probability – we aren’t ‘returning’ a Boolean here, we’re ‘returning’ a value between 0 and 1.</a:t>
                </a:r>
              </a:p>
            </p:txBody>
          </p:sp>
        </mc:Choice>
        <mc:Fallback xmlns="">
          <p:sp>
            <p:nvSpPr>
              <p:cNvPr id="11" name="TextBox 10">
                <a:extLst>
                  <a:ext uri="{FF2B5EF4-FFF2-40B4-BE49-F238E27FC236}">
                    <a16:creationId xmlns:a16="http://schemas.microsoft.com/office/drawing/2014/main" id="{8AF9B7E9-F71F-B241-9AB3-B5E0B3BDA8D5}"/>
                  </a:ext>
                </a:extLst>
              </p:cNvPr>
              <p:cNvSpPr txBox="1">
                <a:spLocks noRot="1" noChangeAspect="1" noMove="1" noResize="1" noEditPoints="1" noAdjustHandles="1" noChangeArrowheads="1" noChangeShapeType="1" noTextEdit="1"/>
              </p:cNvSpPr>
              <p:nvPr/>
            </p:nvSpPr>
            <p:spPr>
              <a:xfrm>
                <a:off x="252412" y="5756780"/>
                <a:ext cx="11687175" cy="1200329"/>
              </a:xfrm>
              <a:prstGeom prst="rect">
                <a:avLst/>
              </a:prstGeom>
              <a:blipFill>
                <a:blip r:embed="rId5"/>
                <a:stretch>
                  <a:fillRect l="-261" t="-2538" r="-261" b="-71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9D2801D-49A3-1C42-9995-03DA1AB14AC3}"/>
                  </a:ext>
                </a:extLst>
              </p:cNvPr>
              <p:cNvSpPr txBox="1"/>
              <p:nvPr/>
            </p:nvSpPr>
            <p:spPr>
              <a:xfrm>
                <a:off x="657224" y="5125983"/>
                <a:ext cx="7313613"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i="1">
                              <a:latin typeface="Cambria Math" panose="02040503050406030204" pitchFamily="18" charset="0"/>
                              <a:ea typeface="Linux Libertine" panose="02000503000000000000" pitchFamily="2" charset="0"/>
                              <a:cs typeface="Linux Libertine" panose="02000503000000000000" pitchFamily="2" charset="0"/>
                            </a:rPr>
                          </m:ctrlPr>
                        </m:dPr>
                        <m:e>
                          <m:r>
                            <a:rPr lang="en-US" b="0" i="1"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e>
                      </m:d>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m:t>
                      </m:r>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pPr algn="ctr"/>
                <a:endParaRPr lang="en-US" dirty="0">
                  <a:latin typeface="Helvetica" pitchFamily="2" charset="0"/>
                </a:endParaRPr>
              </a:p>
            </p:txBody>
          </p:sp>
        </mc:Choice>
        <mc:Fallback>
          <p:sp>
            <p:nvSpPr>
              <p:cNvPr id="12" name="TextBox 11">
                <a:extLst>
                  <a:ext uri="{FF2B5EF4-FFF2-40B4-BE49-F238E27FC236}">
                    <a16:creationId xmlns:a16="http://schemas.microsoft.com/office/drawing/2014/main" id="{49D2801D-49A3-1C42-9995-03DA1AB14AC3}"/>
                  </a:ext>
                </a:extLst>
              </p:cNvPr>
              <p:cNvSpPr txBox="1">
                <a:spLocks noRot="1" noChangeAspect="1" noMove="1" noResize="1" noEditPoints="1" noAdjustHandles="1" noChangeArrowheads="1" noChangeShapeType="1" noTextEdit="1"/>
              </p:cNvSpPr>
              <p:nvPr/>
            </p:nvSpPr>
            <p:spPr>
              <a:xfrm>
                <a:off x="657224" y="5125983"/>
                <a:ext cx="7313613" cy="64633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8530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solidFill>
                <a:srgbClr val="FF0000"/>
              </a:solidFill>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0621" b="-2542"/>
                          </a:stretch>
                        </a:blipFill>
                      </a:tcPr>
                    </a:tc>
                    <a:tc>
                      <a:txBody>
                        <a:bodyPr/>
                        <a:lstStyle/>
                        <a:p>
                          <a:endParaRPr lang="en-US"/>
                        </a:p>
                      </a:txBody>
                      <a:tcPr>
                        <a:blipFill>
                          <a:blip r:embed="rId3"/>
                          <a:stretch>
                            <a:fillRect l="-100625" t="-100000" r="-1250" b="-303333"/>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250" b="-213793"/>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250" b="-10666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250" b="-10345"/>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1935768141"/>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𝒄𝒂𝒗𝒊𝒕𝒚</m:t>
                                </m:r>
                              </m:oMath>
                            </m:oMathPara>
                          </a14:m>
                          <a:endParaRPr lang="en-US" b="1"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m:t>
                                </m:r>
                                <m:r>
                                  <a:rPr lang="en-US" b="1"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𝒄𝒂𝒗𝒊𝒕𝒚</m:t>
                                </m:r>
                              </m:oMath>
                            </m:oMathPara>
                          </a14:m>
                          <a:endParaRPr lang="en-US" b="1"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1935768141"/>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621" b="-393333"/>
                          </a:stretch>
                        </a:blipFill>
                      </a:tcPr>
                    </a:tc>
                    <a:tc>
                      <a:txBody>
                        <a:bodyPr/>
                        <a:lstStyle/>
                        <a:p>
                          <a:endParaRPr lang="en-US"/>
                        </a:p>
                      </a:txBody>
                      <a:tcPr>
                        <a:blipFill>
                          <a:blip r:embed="rId4"/>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621" b="-306897"/>
                          </a:stretch>
                        </a:blipFill>
                      </a:tcPr>
                    </a:tc>
                    <a:tc>
                      <a:txBody>
                        <a:bodyPr/>
                        <a:lstStyle/>
                        <a:p>
                          <a:endParaRPr lang="en-US"/>
                        </a:p>
                      </a:txBody>
                      <a:tcPr>
                        <a:blipFill>
                          <a:blip r:embed="rId4"/>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621" b="-206897"/>
                          </a:stretch>
                        </a:blipFill>
                      </a:tcPr>
                    </a:tc>
                    <a:tc>
                      <a:txBody>
                        <a:bodyPr/>
                        <a:lstStyle/>
                        <a:p>
                          <a:endParaRPr lang="en-US"/>
                        </a:p>
                      </a:txBody>
                      <a:tcPr>
                        <a:blipFill>
                          <a:blip r:embed="rId4"/>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621" b="-100000"/>
                          </a:stretch>
                        </a:blipFill>
                      </a:tcPr>
                    </a:tc>
                    <a:tc>
                      <a:txBody>
                        <a:bodyPr/>
                        <a:lstStyle/>
                        <a:p>
                          <a:endParaRPr lang="en-US"/>
                        </a:p>
                      </a:txBody>
                      <a:tcPr>
                        <a:blipFill>
                          <a:blip r:embed="rId4"/>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621" b="-3448"/>
                          </a:stretch>
                        </a:blipFill>
                      </a:tcPr>
                    </a:tc>
                    <a:tc>
                      <a:txBody>
                        <a:bodyPr/>
                        <a:lstStyle/>
                        <a:p>
                          <a:endParaRPr lang="en-US"/>
                        </a:p>
                      </a:txBody>
                      <a:tcPr>
                        <a:blipFill>
                          <a:blip r:embed="rId4"/>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p:sp>
        <p:nvSpPr>
          <p:cNvPr id="11" name="TextBox 10">
            <a:extLst>
              <a:ext uri="{FF2B5EF4-FFF2-40B4-BE49-F238E27FC236}">
                <a16:creationId xmlns:a16="http://schemas.microsoft.com/office/drawing/2014/main" id="{8AF9B7E9-F71F-B241-9AB3-B5E0B3BDA8D5}"/>
              </a:ext>
            </a:extLst>
          </p:cNvPr>
          <p:cNvSpPr txBox="1"/>
          <p:nvPr/>
        </p:nvSpPr>
        <p:spPr>
          <a:xfrm>
            <a:off x="542923" y="5519151"/>
            <a:ext cx="10582277" cy="923330"/>
          </a:xfrm>
          <a:prstGeom prst="rect">
            <a:avLst/>
          </a:prstGeom>
          <a:noFill/>
        </p:spPr>
        <p:txBody>
          <a:bodyPr wrap="square" rtlCol="0">
            <a:spAutoFit/>
          </a:bodyPr>
          <a:lstStyle/>
          <a:p>
            <a:pPr algn="ctr"/>
            <a:r>
              <a:rPr lang="en-US" dirty="0">
                <a:latin typeface="Helvetica" pitchFamily="2" charset="0"/>
              </a:rPr>
              <a:t>The book avoids this confusion by using the symbols </a:t>
            </a:r>
            <a:r>
              <a:rPr lang="en-US" i="1" dirty="0">
                <a:latin typeface="Helvetica" pitchFamily="2" charset="0"/>
              </a:rPr>
              <a:t>cavity</a:t>
            </a:r>
            <a:r>
              <a:rPr lang="en-US" dirty="0">
                <a:latin typeface="Helvetica" pitchFamily="2" charset="0"/>
              </a:rPr>
              <a:t> and </a:t>
            </a:r>
            <a:r>
              <a:rPr lang="en-US" i="1" dirty="0">
                <a:latin typeface="Helvetica" pitchFamily="2" charset="0"/>
              </a:rPr>
              <a:t>¬cavity </a:t>
            </a:r>
            <a:r>
              <a:rPr lang="en-US" dirty="0">
                <a:latin typeface="Helvetica" pitchFamily="2" charset="0"/>
              </a:rPr>
              <a:t>to represent these values.</a:t>
            </a:r>
          </a:p>
          <a:p>
            <a:pPr algn="ctr"/>
            <a:r>
              <a:rPr lang="en-US" dirty="0">
                <a:latin typeface="Helvetica" pitchFamily="2" charset="0"/>
              </a:rPr>
              <a:t> I like this, BUT… now you have to be *super* careful to pay attention to if </a:t>
            </a:r>
            <a:r>
              <a:rPr lang="en-US" i="1" dirty="0">
                <a:latin typeface="Helvetica" pitchFamily="2" charset="0"/>
              </a:rPr>
              <a:t>Cavity</a:t>
            </a:r>
            <a:r>
              <a:rPr lang="en-US" dirty="0">
                <a:latin typeface="Helvetica" pitchFamily="2" charset="0"/>
              </a:rPr>
              <a:t> is upper case (the variable) or lower case (the value)</a:t>
            </a:r>
          </a:p>
        </p:txBody>
      </p:sp>
    </p:spTree>
    <p:extLst>
      <p:ext uri="{BB962C8B-B14F-4D97-AF65-F5344CB8AC3E}">
        <p14:creationId xmlns:p14="http://schemas.microsoft.com/office/powerpoint/2010/main" val="3190695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sunny</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p:sp>
        <p:nvSpPr>
          <p:cNvPr id="4" name="TextBox 3">
            <a:extLst>
              <a:ext uri="{FF2B5EF4-FFF2-40B4-BE49-F238E27FC236}">
                <a16:creationId xmlns:a16="http://schemas.microsoft.com/office/drawing/2014/main" id="{41ABBEE2-A6AF-5749-A0C7-EFE6D66C57A7}"/>
              </a:ext>
            </a:extLst>
          </p:cNvPr>
          <p:cNvSpPr txBox="1"/>
          <p:nvPr/>
        </p:nvSpPr>
        <p:spPr>
          <a:xfrm>
            <a:off x="542923" y="5519151"/>
            <a:ext cx="10582277" cy="646331"/>
          </a:xfrm>
          <a:prstGeom prst="rect">
            <a:avLst/>
          </a:prstGeom>
          <a:noFill/>
        </p:spPr>
        <p:txBody>
          <a:bodyPr wrap="square" rtlCol="0">
            <a:spAutoFit/>
          </a:bodyPr>
          <a:lstStyle/>
          <a:p>
            <a:pPr algn="ctr"/>
            <a:r>
              <a:rPr lang="en-US" dirty="0">
                <a:latin typeface="Helvetica" pitchFamily="2" charset="0"/>
              </a:rPr>
              <a:t>Anyway, let’s go again, slightly differently this time…</a:t>
            </a:r>
          </a:p>
          <a:p>
            <a:pPr algn="ctr"/>
            <a:r>
              <a:rPr lang="en-US" b="1" dirty="0">
                <a:solidFill>
                  <a:schemeClr val="accent1"/>
                </a:solidFill>
                <a:latin typeface="Helvetica" pitchFamily="2" charset="0"/>
              </a:rPr>
              <a:t>What is the above asking us to find?</a:t>
            </a:r>
          </a:p>
        </p:txBody>
      </p:sp>
    </p:spTree>
    <p:extLst>
      <p:ext uri="{BB962C8B-B14F-4D97-AF65-F5344CB8AC3E}">
        <p14:creationId xmlns:p14="http://schemas.microsoft.com/office/powerpoint/2010/main" val="34586774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sunny</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p:cxnSp>
        <p:nvCxnSpPr>
          <p:cNvPr id="5" name="Straight Arrow Connector 4">
            <a:extLst>
              <a:ext uri="{FF2B5EF4-FFF2-40B4-BE49-F238E27FC236}">
                <a16:creationId xmlns:a16="http://schemas.microsoft.com/office/drawing/2014/main" id="{2167DA7B-690F-AB4F-A837-7490D94AE7BC}"/>
              </a:ext>
            </a:extLst>
          </p:cNvPr>
          <p:cNvCxnSpPr/>
          <p:nvPr/>
        </p:nvCxnSpPr>
        <p:spPr>
          <a:xfrm flipV="1">
            <a:off x="1843088" y="2614613"/>
            <a:ext cx="0" cy="6858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2F3ECF6-EB1C-714B-9FBE-64C55B22BC21}"/>
              </a:ext>
            </a:extLst>
          </p:cNvPr>
          <p:cNvSpPr txBox="1"/>
          <p:nvPr/>
        </p:nvSpPr>
        <p:spPr>
          <a:xfrm>
            <a:off x="492920" y="3389339"/>
            <a:ext cx="2700335" cy="1477328"/>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Bolded P! </a:t>
            </a:r>
          </a:p>
          <a:p>
            <a:pPr algn="ctr"/>
            <a:endParaRPr lang="en-US" dirty="0">
              <a:solidFill>
                <a:schemeClr val="accent5">
                  <a:lumMod val="75000"/>
                </a:schemeClr>
              </a:solidFill>
              <a:latin typeface="Helvetica" pitchFamily="2" charset="0"/>
            </a:endParaRPr>
          </a:p>
          <a:p>
            <a:pPr algn="ctr"/>
            <a:r>
              <a:rPr lang="en-US" dirty="0">
                <a:solidFill>
                  <a:schemeClr val="accent5">
                    <a:lumMod val="75000"/>
                  </a:schemeClr>
                </a:solidFill>
                <a:latin typeface="Helvetica" pitchFamily="2" charset="0"/>
              </a:rPr>
              <a:t>So we know we’re talking about a distribution, i.e., a table!</a:t>
            </a:r>
          </a:p>
        </p:txBody>
      </p:sp>
    </p:spTree>
    <p:extLst>
      <p:ext uri="{BB962C8B-B14F-4D97-AF65-F5344CB8AC3E}">
        <p14:creationId xmlns:p14="http://schemas.microsoft.com/office/powerpoint/2010/main" val="34995329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sunny</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p:cxnSp>
        <p:nvCxnSpPr>
          <p:cNvPr id="5" name="Straight Arrow Connector 4">
            <a:extLst>
              <a:ext uri="{FF2B5EF4-FFF2-40B4-BE49-F238E27FC236}">
                <a16:creationId xmlns:a16="http://schemas.microsoft.com/office/drawing/2014/main" id="{2167DA7B-690F-AB4F-A837-7490D94AE7BC}"/>
              </a:ext>
            </a:extLst>
          </p:cNvPr>
          <p:cNvCxnSpPr/>
          <p:nvPr/>
        </p:nvCxnSpPr>
        <p:spPr>
          <a:xfrm flipV="1">
            <a:off x="2416968" y="2591753"/>
            <a:ext cx="0" cy="6858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2F3ECF6-EB1C-714B-9FBE-64C55B22BC21}"/>
              </a:ext>
            </a:extLst>
          </p:cNvPr>
          <p:cNvSpPr txBox="1"/>
          <p:nvPr/>
        </p:nvSpPr>
        <p:spPr>
          <a:xfrm>
            <a:off x="1066800" y="3366479"/>
            <a:ext cx="2700335" cy="2308324"/>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Lower case! </a:t>
            </a:r>
          </a:p>
          <a:p>
            <a:pPr algn="ctr"/>
            <a:endParaRPr lang="en-US" dirty="0">
              <a:solidFill>
                <a:schemeClr val="accent5">
                  <a:lumMod val="75000"/>
                </a:schemeClr>
              </a:solidFill>
              <a:latin typeface="Helvetica" pitchFamily="2" charset="0"/>
            </a:endParaRPr>
          </a:p>
          <a:p>
            <a:pPr algn="ctr"/>
            <a:r>
              <a:rPr lang="en-US" dirty="0">
                <a:solidFill>
                  <a:schemeClr val="accent5">
                    <a:lumMod val="75000"/>
                  </a:schemeClr>
                </a:solidFill>
                <a:latin typeface="Helvetica" pitchFamily="2" charset="0"/>
              </a:rPr>
              <a:t>This is referring to a specific value of Weather, i.e., </a:t>
            </a:r>
          </a:p>
          <a:p>
            <a:pPr algn="ctr"/>
            <a:endParaRPr lang="en-US" dirty="0">
              <a:solidFill>
                <a:schemeClr val="accent5">
                  <a:lumMod val="75000"/>
                </a:schemeClr>
              </a:solidFill>
              <a:latin typeface="Helvetica" pitchFamily="2" charset="0"/>
            </a:endParaRPr>
          </a:p>
          <a:p>
            <a:pPr algn="ctr"/>
            <a:r>
              <a:rPr lang="en-US" dirty="0">
                <a:solidFill>
                  <a:schemeClr val="accent5">
                    <a:lumMod val="75000"/>
                  </a:schemeClr>
                </a:solidFill>
                <a:latin typeface="Helvetica" pitchFamily="2" charset="0"/>
              </a:rPr>
              <a:t>Only show cases where </a:t>
            </a:r>
            <a:r>
              <a:rPr lang="en-US" i="1" dirty="0">
                <a:solidFill>
                  <a:schemeClr val="accent5">
                    <a:lumMod val="75000"/>
                  </a:schemeClr>
                </a:solidFill>
                <a:latin typeface="Helvetica" pitchFamily="2" charset="0"/>
              </a:rPr>
              <a:t>Weather</a:t>
            </a:r>
            <a:r>
              <a:rPr lang="en-US" dirty="0">
                <a:solidFill>
                  <a:schemeClr val="accent5">
                    <a:lumMod val="75000"/>
                  </a:schemeClr>
                </a:solidFill>
                <a:latin typeface="Helvetica" pitchFamily="2" charset="0"/>
              </a:rPr>
              <a:t> = </a:t>
            </a:r>
            <a:r>
              <a:rPr lang="en-US" i="1" dirty="0">
                <a:solidFill>
                  <a:schemeClr val="accent5">
                    <a:lumMod val="75000"/>
                  </a:schemeClr>
                </a:solidFill>
                <a:latin typeface="Helvetica" pitchFamily="2" charset="0"/>
              </a:rPr>
              <a:t>sunny</a:t>
            </a:r>
          </a:p>
        </p:txBody>
      </p:sp>
    </p:spTree>
    <p:extLst>
      <p:ext uri="{BB962C8B-B14F-4D97-AF65-F5344CB8AC3E}">
        <p14:creationId xmlns:p14="http://schemas.microsoft.com/office/powerpoint/2010/main" val="2368008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sunny</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p:cxnSp>
        <p:nvCxnSpPr>
          <p:cNvPr id="5" name="Straight Arrow Connector 4">
            <a:extLst>
              <a:ext uri="{FF2B5EF4-FFF2-40B4-BE49-F238E27FC236}">
                <a16:creationId xmlns:a16="http://schemas.microsoft.com/office/drawing/2014/main" id="{2167DA7B-690F-AB4F-A837-7490D94AE7BC}"/>
              </a:ext>
            </a:extLst>
          </p:cNvPr>
          <p:cNvCxnSpPr/>
          <p:nvPr/>
        </p:nvCxnSpPr>
        <p:spPr>
          <a:xfrm flipV="1">
            <a:off x="3388518" y="2654274"/>
            <a:ext cx="0" cy="6858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2F3ECF6-EB1C-714B-9FBE-64C55B22BC21}"/>
              </a:ext>
            </a:extLst>
          </p:cNvPr>
          <p:cNvSpPr txBox="1"/>
          <p:nvPr/>
        </p:nvSpPr>
        <p:spPr>
          <a:xfrm>
            <a:off x="2038350" y="3429000"/>
            <a:ext cx="2700335" cy="2308324"/>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Uppercase!</a:t>
            </a:r>
          </a:p>
          <a:p>
            <a:pPr algn="ctr"/>
            <a:endParaRPr lang="en-US" dirty="0">
              <a:solidFill>
                <a:schemeClr val="accent5">
                  <a:lumMod val="75000"/>
                </a:schemeClr>
              </a:solidFill>
              <a:latin typeface="Helvetica" pitchFamily="2" charset="0"/>
            </a:endParaRPr>
          </a:p>
          <a:p>
            <a:pPr algn="ctr"/>
            <a:r>
              <a:rPr lang="en-US" dirty="0">
                <a:solidFill>
                  <a:schemeClr val="accent5">
                    <a:lumMod val="75000"/>
                  </a:schemeClr>
                </a:solidFill>
                <a:latin typeface="Helvetica" pitchFamily="2" charset="0"/>
              </a:rPr>
              <a:t>So talking about a VARIABLE, not just a value.</a:t>
            </a:r>
          </a:p>
          <a:p>
            <a:pPr algn="ctr"/>
            <a:endParaRPr lang="en-US" i="1" dirty="0">
              <a:solidFill>
                <a:schemeClr val="accent5">
                  <a:lumMod val="75000"/>
                </a:schemeClr>
              </a:solidFill>
              <a:latin typeface="Helvetica" pitchFamily="2" charset="0"/>
            </a:endParaRPr>
          </a:p>
          <a:p>
            <a:pPr algn="ctr"/>
            <a:r>
              <a:rPr lang="en-US" dirty="0">
                <a:solidFill>
                  <a:schemeClr val="accent5">
                    <a:lumMod val="75000"/>
                  </a:schemeClr>
                </a:solidFill>
                <a:latin typeface="Helvetica" pitchFamily="2" charset="0"/>
              </a:rPr>
              <a:t>So show all possible values for Cavity.</a:t>
            </a:r>
          </a:p>
        </p:txBody>
      </p:sp>
    </p:spTree>
    <p:extLst>
      <p:ext uri="{BB962C8B-B14F-4D97-AF65-F5344CB8AC3E}">
        <p14:creationId xmlns:p14="http://schemas.microsoft.com/office/powerpoint/2010/main" val="39001568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sunny</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143482F-DB09-0945-BD59-3BF07F97D173}"/>
                  </a:ext>
                </a:extLst>
              </p:cNvPr>
              <p:cNvGraphicFramePr>
                <a:graphicFrameLocks noGrp="1"/>
              </p:cNvGraphicFramePr>
              <p:nvPr>
                <p:extLst>
                  <p:ext uri="{D42A27DB-BD31-4B8C-83A1-F6EECF244321}">
                    <p14:modId xmlns:p14="http://schemas.microsoft.com/office/powerpoint/2010/main" val="3424912796"/>
                  </p:ext>
                </p:extLst>
              </p:nvPr>
            </p:nvGraphicFramePr>
            <p:xfrm>
              <a:off x="1917177" y="3315866"/>
              <a:ext cx="4064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bl>
              </a:graphicData>
            </a:graphic>
          </p:graphicFrame>
        </mc:Choice>
        <mc:Fallback xmlns="">
          <p:graphicFrame>
            <p:nvGraphicFramePr>
              <p:cNvPr id="7" name="Table 6">
                <a:extLst>
                  <a:ext uri="{FF2B5EF4-FFF2-40B4-BE49-F238E27FC236}">
                    <a16:creationId xmlns:a16="http://schemas.microsoft.com/office/drawing/2014/main" id="{C143482F-DB09-0945-BD59-3BF07F97D173}"/>
                  </a:ext>
                </a:extLst>
              </p:cNvPr>
              <p:cNvGraphicFramePr>
                <a:graphicFrameLocks noGrp="1"/>
              </p:cNvGraphicFramePr>
              <p:nvPr>
                <p:extLst>
                  <p:ext uri="{D42A27DB-BD31-4B8C-83A1-F6EECF244321}">
                    <p14:modId xmlns:p14="http://schemas.microsoft.com/office/powerpoint/2010/main" val="3424912796"/>
                  </p:ext>
                </p:extLst>
              </p:nvPr>
            </p:nvGraphicFramePr>
            <p:xfrm>
              <a:off x="1917177" y="3315866"/>
              <a:ext cx="4064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a:txBody>
                        <a:bodyPr/>
                        <a:lstStyle/>
                        <a:p>
                          <a:endParaRPr lang="en-US"/>
                        </a:p>
                      </a:txBody>
                      <a:tcPr anchor="ctr">
                        <a:blipFill>
                          <a:blip r:embed="rId3"/>
                          <a:stretch>
                            <a:fillRect t="-113793" r="-100621" b="-6897"/>
                          </a:stretch>
                        </a:blipFill>
                      </a:tcPr>
                    </a:tc>
                    <a:tc>
                      <a:txBody>
                        <a:bodyPr/>
                        <a:lstStyle/>
                        <a:p>
                          <a:endParaRPr lang="en-US"/>
                        </a:p>
                      </a:txBody>
                      <a:tcPr>
                        <a:blipFill>
                          <a:blip r:embed="rId3"/>
                          <a:stretch>
                            <a:fillRect l="-100625" t="-113793" r="-1250" b="-6897"/>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BEB97A10-1E86-E349-B6AC-1D0322ABAEDB}"/>
                  </a:ext>
                </a:extLst>
              </p:cNvPr>
              <p:cNvGraphicFramePr>
                <a:graphicFrameLocks noGrp="1"/>
              </p:cNvGraphicFramePr>
              <p:nvPr>
                <p:extLst>
                  <p:ext uri="{D42A27DB-BD31-4B8C-83A1-F6EECF244321}">
                    <p14:modId xmlns:p14="http://schemas.microsoft.com/office/powerpoint/2010/main" val="1392953677"/>
                  </p:ext>
                </p:extLst>
              </p:nvPr>
            </p:nvGraphicFramePr>
            <p:xfrm>
              <a:off x="5987609" y="2206625"/>
              <a:ext cx="4064000" cy="185420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0.2</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BEB97A10-1E86-E349-B6AC-1D0322ABAEDB}"/>
                  </a:ext>
                </a:extLst>
              </p:cNvPr>
              <p:cNvGraphicFramePr>
                <a:graphicFrameLocks noGrp="1"/>
              </p:cNvGraphicFramePr>
              <p:nvPr>
                <p:extLst>
                  <p:ext uri="{D42A27DB-BD31-4B8C-83A1-F6EECF244321}">
                    <p14:modId xmlns:p14="http://schemas.microsoft.com/office/powerpoint/2010/main" val="1392953677"/>
                  </p:ext>
                </p:extLst>
              </p:nvPr>
            </p:nvGraphicFramePr>
            <p:xfrm>
              <a:off x="5987609" y="2206625"/>
              <a:ext cx="4064000" cy="185420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312" b="-296667"/>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000" b="-100000"/>
                          </a:stretch>
                        </a:blipFill>
                      </a:tcPr>
                    </a:tc>
                    <a:tc>
                      <a:txBody>
                        <a:bodyPr/>
                        <a:lstStyle/>
                        <a:p>
                          <a:endParaRPr lang="en-US"/>
                        </a:p>
                      </a:txBody>
                      <a:tcPr>
                        <a:blipFill>
                          <a:blip r:embed="rId4"/>
                          <a:stretch>
                            <a:fillRect l="-101250" t="-300000" r="-625" b="-100000"/>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000" b="-3448"/>
                          </a:stretch>
                        </a:blipFill>
                      </a:tcPr>
                    </a:tc>
                    <a:tc>
                      <a:txBody>
                        <a:bodyPr/>
                        <a:lstStyle/>
                        <a:p>
                          <a:endParaRPr lang="en-US"/>
                        </a:p>
                      </a:txBody>
                      <a:tcPr>
                        <a:blipFill>
                          <a:blip r:embed="rId4"/>
                          <a:stretch>
                            <a:fillRect l="-101250" t="-413793" r="-625" b="-3448"/>
                          </a:stretch>
                        </a:blipFill>
                      </a:tcPr>
                    </a:tc>
                    <a:extLst>
                      <a:ext uri="{0D108BD9-81ED-4DB2-BD59-A6C34878D82A}">
                        <a16:rowId xmlns:a16="http://schemas.microsoft.com/office/drawing/2014/main" val="10004"/>
                      </a:ext>
                    </a:extLst>
                  </a:tr>
                </a:tbl>
              </a:graphicData>
            </a:graphic>
          </p:graphicFrame>
        </mc:Fallback>
      </mc:AlternateContent>
      <p:sp>
        <p:nvSpPr>
          <p:cNvPr id="9" name="TextBox 8">
            <a:extLst>
              <a:ext uri="{FF2B5EF4-FFF2-40B4-BE49-F238E27FC236}">
                <a16:creationId xmlns:a16="http://schemas.microsoft.com/office/drawing/2014/main" id="{D1DD1609-CFB3-EB42-98C0-F1E3F099D21B}"/>
              </a:ext>
            </a:extLst>
          </p:cNvPr>
          <p:cNvSpPr txBox="1"/>
          <p:nvPr/>
        </p:nvSpPr>
        <p:spPr>
          <a:xfrm>
            <a:off x="542923" y="5519151"/>
            <a:ext cx="10582277" cy="646331"/>
          </a:xfrm>
          <a:prstGeom prst="rect">
            <a:avLst/>
          </a:prstGeom>
          <a:noFill/>
        </p:spPr>
        <p:txBody>
          <a:bodyPr wrap="square" rtlCol="0">
            <a:spAutoFit/>
          </a:bodyPr>
          <a:lstStyle/>
          <a:p>
            <a:pPr algn="ctr"/>
            <a:r>
              <a:rPr lang="en-US" dirty="0">
                <a:latin typeface="Helvetica" pitchFamily="2" charset="0"/>
              </a:rPr>
              <a:t>Here is the resulting joint distribution table</a:t>
            </a:r>
          </a:p>
          <a:p>
            <a:pPr algn="ctr"/>
            <a:r>
              <a:rPr lang="en-US" dirty="0">
                <a:latin typeface="Helvetica" pitchFamily="2" charset="0"/>
              </a:rPr>
              <a:t>Note how it has fewer cells!</a:t>
            </a:r>
          </a:p>
        </p:txBody>
      </p:sp>
    </p:spTree>
    <p:extLst>
      <p:ext uri="{BB962C8B-B14F-4D97-AF65-F5344CB8AC3E}">
        <p14:creationId xmlns:p14="http://schemas.microsoft.com/office/powerpoint/2010/main" val="25983067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sunny</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143482F-DB09-0945-BD59-3BF07F97D173}"/>
                  </a:ext>
                </a:extLst>
              </p:cNvPr>
              <p:cNvGraphicFramePr>
                <a:graphicFrameLocks noGrp="1"/>
              </p:cNvGraphicFramePr>
              <p:nvPr/>
            </p:nvGraphicFramePr>
            <p:xfrm>
              <a:off x="1917177" y="3315866"/>
              <a:ext cx="4064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bl>
              </a:graphicData>
            </a:graphic>
          </p:graphicFrame>
        </mc:Choice>
        <mc:Fallback xmlns="">
          <p:graphicFrame>
            <p:nvGraphicFramePr>
              <p:cNvPr id="7" name="Table 6">
                <a:extLst>
                  <a:ext uri="{FF2B5EF4-FFF2-40B4-BE49-F238E27FC236}">
                    <a16:creationId xmlns:a16="http://schemas.microsoft.com/office/drawing/2014/main" id="{C143482F-DB09-0945-BD59-3BF07F97D173}"/>
                  </a:ext>
                </a:extLst>
              </p:cNvPr>
              <p:cNvGraphicFramePr>
                <a:graphicFrameLocks noGrp="1"/>
              </p:cNvGraphicFramePr>
              <p:nvPr/>
            </p:nvGraphicFramePr>
            <p:xfrm>
              <a:off x="1917177" y="3315866"/>
              <a:ext cx="4064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a:txBody>
                        <a:bodyPr/>
                        <a:lstStyle/>
                        <a:p>
                          <a:endParaRPr lang="en-US"/>
                        </a:p>
                      </a:txBody>
                      <a:tcPr anchor="ctr">
                        <a:blipFill>
                          <a:blip r:embed="rId3"/>
                          <a:stretch>
                            <a:fillRect t="-113793" r="-100621" b="-6897"/>
                          </a:stretch>
                        </a:blipFill>
                      </a:tcPr>
                    </a:tc>
                    <a:tc>
                      <a:txBody>
                        <a:bodyPr/>
                        <a:lstStyle/>
                        <a:p>
                          <a:endParaRPr lang="en-US"/>
                        </a:p>
                      </a:txBody>
                      <a:tcPr>
                        <a:blipFill>
                          <a:blip r:embed="rId3"/>
                          <a:stretch>
                            <a:fillRect l="-100625" t="-113793" r="-1250" b="-6897"/>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BEB97A10-1E86-E349-B6AC-1D0322ABAEDB}"/>
                  </a:ext>
                </a:extLst>
              </p:cNvPr>
              <p:cNvGraphicFramePr>
                <a:graphicFrameLocks noGrp="1"/>
              </p:cNvGraphicFramePr>
              <p:nvPr/>
            </p:nvGraphicFramePr>
            <p:xfrm>
              <a:off x="5987609" y="2206625"/>
              <a:ext cx="4064000" cy="185420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0.2</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BEB97A10-1E86-E349-B6AC-1D0322ABAEDB}"/>
                  </a:ext>
                </a:extLst>
              </p:cNvPr>
              <p:cNvGraphicFramePr>
                <a:graphicFrameLocks noGrp="1"/>
              </p:cNvGraphicFramePr>
              <p:nvPr/>
            </p:nvGraphicFramePr>
            <p:xfrm>
              <a:off x="5987609" y="2206625"/>
              <a:ext cx="4064000" cy="185420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312" b="-296667"/>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000" b="-100000"/>
                          </a:stretch>
                        </a:blipFill>
                      </a:tcPr>
                    </a:tc>
                    <a:tc>
                      <a:txBody>
                        <a:bodyPr/>
                        <a:lstStyle/>
                        <a:p>
                          <a:endParaRPr lang="en-US"/>
                        </a:p>
                      </a:txBody>
                      <a:tcPr>
                        <a:blipFill>
                          <a:blip r:embed="rId4"/>
                          <a:stretch>
                            <a:fillRect l="-101250" t="-300000" r="-625" b="-100000"/>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000" b="-3448"/>
                          </a:stretch>
                        </a:blipFill>
                      </a:tcPr>
                    </a:tc>
                    <a:tc>
                      <a:txBody>
                        <a:bodyPr/>
                        <a:lstStyle/>
                        <a:p>
                          <a:endParaRPr lang="en-US"/>
                        </a:p>
                      </a:txBody>
                      <a:tcPr>
                        <a:blipFill>
                          <a:blip r:embed="rId4"/>
                          <a:stretch>
                            <a:fillRect l="-101250" t="-413793" r="-625" b="-3448"/>
                          </a:stretch>
                        </a:blipFill>
                      </a:tcPr>
                    </a:tc>
                    <a:extLst>
                      <a:ext uri="{0D108BD9-81ED-4DB2-BD59-A6C34878D82A}">
                        <a16:rowId xmlns:a16="http://schemas.microsoft.com/office/drawing/2014/main" val="10004"/>
                      </a:ext>
                    </a:extLst>
                  </a:tr>
                </a:tbl>
              </a:graphicData>
            </a:graphic>
          </p:graphicFrame>
        </mc:Fallback>
      </mc:AlternateContent>
      <p:cxnSp>
        <p:nvCxnSpPr>
          <p:cNvPr id="10" name="Straight Arrow Connector 9">
            <a:extLst>
              <a:ext uri="{FF2B5EF4-FFF2-40B4-BE49-F238E27FC236}">
                <a16:creationId xmlns:a16="http://schemas.microsoft.com/office/drawing/2014/main" id="{8E6A24C6-C061-184B-B93A-B9D43EE837E8}"/>
              </a:ext>
            </a:extLst>
          </p:cNvPr>
          <p:cNvCxnSpPr>
            <a:cxnSpLocks/>
            <a:stCxn id="11" idx="0"/>
          </p:cNvCxnSpPr>
          <p:nvPr/>
        </p:nvCxnSpPr>
        <p:spPr>
          <a:xfrm flipH="1" flipV="1">
            <a:off x="7043738" y="4057546"/>
            <a:ext cx="1326356" cy="6306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09A24C1-DCF3-FE4A-8CC1-05535A5817E4}"/>
              </a:ext>
            </a:extLst>
          </p:cNvPr>
          <p:cNvSpPr txBox="1"/>
          <p:nvPr/>
        </p:nvSpPr>
        <p:spPr>
          <a:xfrm>
            <a:off x="6096001" y="4688154"/>
            <a:ext cx="4548186" cy="923330"/>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Note all the probabilities sum to 1.</a:t>
            </a:r>
          </a:p>
          <a:p>
            <a:pPr algn="ctr"/>
            <a:r>
              <a:rPr lang="en-US" dirty="0">
                <a:solidFill>
                  <a:schemeClr val="accent5">
                    <a:lumMod val="75000"/>
                  </a:schemeClr>
                </a:solidFill>
                <a:latin typeface="Helvetica" pitchFamily="2" charset="0"/>
              </a:rPr>
              <a:t>(we did some normalization behind the scenes).</a:t>
            </a:r>
          </a:p>
        </p:txBody>
      </p:sp>
      <p:cxnSp>
        <p:nvCxnSpPr>
          <p:cNvPr id="12" name="Straight Arrow Connector 11">
            <a:extLst>
              <a:ext uri="{FF2B5EF4-FFF2-40B4-BE49-F238E27FC236}">
                <a16:creationId xmlns:a16="http://schemas.microsoft.com/office/drawing/2014/main" id="{D2347CC8-E216-5D4C-B9BB-849B7646655C}"/>
              </a:ext>
            </a:extLst>
          </p:cNvPr>
          <p:cNvCxnSpPr>
            <a:cxnSpLocks/>
            <a:stCxn id="11" idx="0"/>
          </p:cNvCxnSpPr>
          <p:nvPr/>
        </p:nvCxnSpPr>
        <p:spPr>
          <a:xfrm flipV="1">
            <a:off x="8370094" y="4057546"/>
            <a:ext cx="581023" cy="6306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DE80546-58A2-661C-2C9B-B2FC1724BBC1}"/>
              </a:ext>
            </a:extLst>
          </p:cNvPr>
          <p:cNvSpPr txBox="1"/>
          <p:nvPr/>
        </p:nvSpPr>
        <p:spPr>
          <a:xfrm>
            <a:off x="340180" y="5270292"/>
            <a:ext cx="1185182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Helvetica" pitchFamily="2" charset="0"/>
            </a:endParaRPr>
          </a:p>
          <a:p>
            <a:r>
              <a:rPr lang="en-US" dirty="0"/>
              <a:t>You can go back to the previous slides and see that, just as before, not having a cavity on a sunny day was four times as likely as having a cavity on a sunny day, so the ratio is maintained. It’s just that these are the ONLY worlds we care about, they aren’t sharing their likelihood of happening with any other values of weather.</a:t>
            </a:r>
          </a:p>
        </p:txBody>
      </p:sp>
    </p:spTree>
    <p:extLst>
      <p:ext uri="{BB962C8B-B14F-4D97-AF65-F5344CB8AC3E}">
        <p14:creationId xmlns:p14="http://schemas.microsoft.com/office/powerpoint/2010/main" val="41966607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sunny</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143482F-DB09-0945-BD59-3BF07F97D173}"/>
                  </a:ext>
                </a:extLst>
              </p:cNvPr>
              <p:cNvGraphicFramePr>
                <a:graphicFrameLocks noGrp="1"/>
              </p:cNvGraphicFramePr>
              <p:nvPr/>
            </p:nvGraphicFramePr>
            <p:xfrm>
              <a:off x="1917177" y="3315866"/>
              <a:ext cx="4064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bl>
              </a:graphicData>
            </a:graphic>
          </p:graphicFrame>
        </mc:Choice>
        <mc:Fallback xmlns="">
          <p:graphicFrame>
            <p:nvGraphicFramePr>
              <p:cNvPr id="7" name="Table 6">
                <a:extLst>
                  <a:ext uri="{FF2B5EF4-FFF2-40B4-BE49-F238E27FC236}">
                    <a16:creationId xmlns:a16="http://schemas.microsoft.com/office/drawing/2014/main" id="{C143482F-DB09-0945-BD59-3BF07F97D173}"/>
                  </a:ext>
                </a:extLst>
              </p:cNvPr>
              <p:cNvGraphicFramePr>
                <a:graphicFrameLocks noGrp="1"/>
              </p:cNvGraphicFramePr>
              <p:nvPr/>
            </p:nvGraphicFramePr>
            <p:xfrm>
              <a:off x="1917177" y="3315866"/>
              <a:ext cx="4064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a:txBody>
                        <a:bodyPr/>
                        <a:lstStyle/>
                        <a:p>
                          <a:endParaRPr lang="en-US"/>
                        </a:p>
                      </a:txBody>
                      <a:tcPr anchor="ctr">
                        <a:blipFill>
                          <a:blip r:embed="rId3"/>
                          <a:stretch>
                            <a:fillRect t="-113793" r="-100621" b="-6897"/>
                          </a:stretch>
                        </a:blipFill>
                      </a:tcPr>
                    </a:tc>
                    <a:tc>
                      <a:txBody>
                        <a:bodyPr/>
                        <a:lstStyle/>
                        <a:p>
                          <a:endParaRPr lang="en-US"/>
                        </a:p>
                      </a:txBody>
                      <a:tcPr>
                        <a:blipFill>
                          <a:blip r:embed="rId3"/>
                          <a:stretch>
                            <a:fillRect l="-100625" t="-113793" r="-1250" b="-6897"/>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BEB97A10-1E86-E349-B6AC-1D0322ABAEDB}"/>
                  </a:ext>
                </a:extLst>
              </p:cNvPr>
              <p:cNvGraphicFramePr>
                <a:graphicFrameLocks noGrp="1"/>
              </p:cNvGraphicFramePr>
              <p:nvPr/>
            </p:nvGraphicFramePr>
            <p:xfrm>
              <a:off x="5987609" y="2206625"/>
              <a:ext cx="4064000" cy="185420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0.2</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BEB97A10-1E86-E349-B6AC-1D0322ABAEDB}"/>
                  </a:ext>
                </a:extLst>
              </p:cNvPr>
              <p:cNvGraphicFramePr>
                <a:graphicFrameLocks noGrp="1"/>
              </p:cNvGraphicFramePr>
              <p:nvPr/>
            </p:nvGraphicFramePr>
            <p:xfrm>
              <a:off x="5987609" y="2206625"/>
              <a:ext cx="4064000" cy="185420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312" b="-296667"/>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000" b="-100000"/>
                          </a:stretch>
                        </a:blipFill>
                      </a:tcPr>
                    </a:tc>
                    <a:tc>
                      <a:txBody>
                        <a:bodyPr/>
                        <a:lstStyle/>
                        <a:p>
                          <a:endParaRPr lang="en-US"/>
                        </a:p>
                      </a:txBody>
                      <a:tcPr>
                        <a:blipFill>
                          <a:blip r:embed="rId4"/>
                          <a:stretch>
                            <a:fillRect l="-101250" t="-300000" r="-625" b="-100000"/>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000" b="-3448"/>
                          </a:stretch>
                        </a:blipFill>
                      </a:tcPr>
                    </a:tc>
                    <a:tc>
                      <a:txBody>
                        <a:bodyPr/>
                        <a:lstStyle/>
                        <a:p>
                          <a:endParaRPr lang="en-US"/>
                        </a:p>
                      </a:txBody>
                      <a:tcPr>
                        <a:blipFill>
                          <a:blip r:embed="rId4"/>
                          <a:stretch>
                            <a:fillRect l="-101250" t="-413793" r="-625" b="-3448"/>
                          </a:stretch>
                        </a:blipFill>
                      </a:tcPr>
                    </a:tc>
                    <a:extLst>
                      <a:ext uri="{0D108BD9-81ED-4DB2-BD59-A6C34878D82A}">
                        <a16:rowId xmlns:a16="http://schemas.microsoft.com/office/drawing/2014/main" val="10004"/>
                      </a:ext>
                    </a:extLst>
                  </a:tr>
                </a:tbl>
              </a:graphicData>
            </a:graphic>
          </p:graphicFrame>
        </mc:Fallback>
      </mc:AlternateContent>
      <p:sp>
        <p:nvSpPr>
          <p:cNvPr id="9" name="TextBox 8">
            <a:extLst>
              <a:ext uri="{FF2B5EF4-FFF2-40B4-BE49-F238E27FC236}">
                <a16:creationId xmlns:a16="http://schemas.microsoft.com/office/drawing/2014/main" id="{FD674871-1C79-B641-9E4A-5FA38B785E2E}"/>
              </a:ext>
            </a:extLst>
          </p:cNvPr>
          <p:cNvSpPr txBox="1"/>
          <p:nvPr/>
        </p:nvSpPr>
        <p:spPr>
          <a:xfrm>
            <a:off x="1919287" y="5270292"/>
            <a:ext cx="9067801" cy="1200329"/>
          </a:xfrm>
          <a:prstGeom prst="rect">
            <a:avLst/>
          </a:prstGeom>
          <a:noFill/>
        </p:spPr>
        <p:txBody>
          <a:bodyPr wrap="square" rtlCol="0">
            <a:spAutoFit/>
          </a:bodyPr>
          <a:lstStyle/>
          <a:p>
            <a:pPr algn="ctr"/>
            <a:r>
              <a:rPr lang="en-US" dirty="0">
                <a:latin typeface="Helvetica" pitchFamily="2" charset="0"/>
              </a:rPr>
              <a:t>This is a </a:t>
            </a:r>
            <a:r>
              <a:rPr lang="en-US" b="1" dirty="0">
                <a:latin typeface="Helvetica" pitchFamily="2" charset="0"/>
              </a:rPr>
              <a:t>joint probability distribution </a:t>
            </a:r>
            <a:r>
              <a:rPr lang="en-US" dirty="0">
                <a:latin typeface="Helvetica" pitchFamily="2" charset="0"/>
              </a:rPr>
              <a:t>(because it involves more than one variable).</a:t>
            </a:r>
          </a:p>
          <a:p>
            <a:pPr algn="ctr"/>
            <a:endParaRPr lang="en-US" dirty="0">
              <a:latin typeface="Helvetica" pitchFamily="2" charset="0"/>
            </a:endParaRPr>
          </a:p>
          <a:p>
            <a:pPr algn="ctr"/>
            <a:r>
              <a:rPr lang="en-US" dirty="0">
                <a:latin typeface="Helvetica" pitchFamily="2" charset="0"/>
              </a:rPr>
              <a:t>BUT, it isn’t a *</a:t>
            </a:r>
            <a:r>
              <a:rPr lang="en-US" b="1" dirty="0">
                <a:latin typeface="Helvetica" pitchFamily="2" charset="0"/>
              </a:rPr>
              <a:t>full* joint probability distribution</a:t>
            </a:r>
            <a:r>
              <a:rPr lang="en-US" dirty="0">
                <a:latin typeface="Helvetica" pitchFamily="2" charset="0"/>
              </a:rPr>
              <a:t>, because it is only showing one possible value for </a:t>
            </a:r>
            <a:r>
              <a:rPr lang="en-US" i="1" dirty="0">
                <a:latin typeface="Helvetica" pitchFamily="2" charset="0"/>
              </a:rPr>
              <a:t>Weather</a:t>
            </a:r>
            <a:r>
              <a:rPr lang="en-US" dirty="0">
                <a:latin typeface="Helvetica" pitchFamily="2" charset="0"/>
              </a:rPr>
              <a:t>.</a:t>
            </a:r>
          </a:p>
        </p:txBody>
      </p:sp>
    </p:spTree>
    <p:extLst>
      <p:ext uri="{BB962C8B-B14F-4D97-AF65-F5344CB8AC3E}">
        <p14:creationId xmlns:p14="http://schemas.microsoft.com/office/powerpoint/2010/main" val="124023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Variables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b="1" dirty="0">
                <a:solidFill>
                  <a:srgbClr val="0070C0"/>
                </a:solidFill>
                <a:latin typeface="Helvetica" pitchFamily="2" charset="0"/>
              </a:rPr>
              <a:t>So given this, how would you write as a probabilistic expression: The probability of the weather being snowy is 1 percent?</a:t>
            </a:r>
          </a:p>
          <a:p>
            <a:pPr marL="0" indent="0" algn="ctr">
              <a:buNone/>
            </a:pPr>
            <a:r>
              <a:rPr lang="en-US" sz="2400" dirty="0">
                <a:latin typeface="Helvetica" pitchFamily="2" charset="0"/>
              </a:rPr>
              <a:t>P(Weather = snowy) = 0.01</a:t>
            </a:r>
          </a:p>
          <a:p>
            <a:pPr marL="0" indent="0" algn="ctr">
              <a:buNone/>
            </a:pPr>
            <a:r>
              <a:rPr lang="en-US" sz="2400" dirty="0">
                <a:latin typeface="Helvetica" pitchFamily="2" charset="0"/>
              </a:rPr>
              <a:t>or</a:t>
            </a:r>
          </a:p>
          <a:p>
            <a:pPr marL="0" indent="0" algn="ctr">
              <a:buNone/>
            </a:pPr>
            <a:r>
              <a:rPr lang="en-US" sz="2400" dirty="0">
                <a:latin typeface="Helvetica" pitchFamily="2" charset="0"/>
              </a:rPr>
              <a:t>P(snowy) = 0.01</a:t>
            </a:r>
          </a:p>
          <a:p>
            <a:pPr marL="0" indent="0">
              <a:buNone/>
            </a:pPr>
            <a:endParaRPr lang="en-US" sz="2100" dirty="0">
              <a:latin typeface="Helvetica" pitchFamily="2" charset="0"/>
            </a:endParaRPr>
          </a:p>
        </p:txBody>
      </p:sp>
      <p:sp>
        <p:nvSpPr>
          <p:cNvPr id="4" name="TextBox 3">
            <a:extLst>
              <a:ext uri="{FF2B5EF4-FFF2-40B4-BE49-F238E27FC236}">
                <a16:creationId xmlns:a16="http://schemas.microsoft.com/office/drawing/2014/main" id="{8424BCBB-A511-4E8E-9531-D3565B96D7AA}"/>
              </a:ext>
            </a:extLst>
          </p:cNvPr>
          <p:cNvSpPr txBox="1"/>
          <p:nvPr/>
        </p:nvSpPr>
        <p:spPr>
          <a:xfrm>
            <a:off x="6937957" y="4726691"/>
            <a:ext cx="4318298" cy="2031325"/>
          </a:xfrm>
          <a:prstGeom prst="rect">
            <a:avLst/>
          </a:prstGeom>
          <a:noFill/>
        </p:spPr>
        <p:txBody>
          <a:bodyPr wrap="none" rtlCol="0">
            <a:spAutoFit/>
          </a:bodyPr>
          <a:lstStyle/>
          <a:p>
            <a:pPr marL="0" indent="0" algn="ctr">
              <a:buNone/>
            </a:pPr>
            <a:r>
              <a:rPr lang="en-US" sz="1800" b="1" i="1" dirty="0">
                <a:latin typeface="Helvetica" pitchFamily="2" charset="0"/>
              </a:rPr>
              <a:t>Values of ‘Weather’ Random Variable:</a:t>
            </a:r>
          </a:p>
          <a:p>
            <a:pPr marL="0" indent="0" algn="ctr">
              <a:buNone/>
            </a:pPr>
            <a:endParaRPr lang="en-US" i="1" dirty="0">
              <a:latin typeface="Helvetica" pitchFamily="2" charset="0"/>
            </a:endParaRPr>
          </a:p>
          <a:p>
            <a:pPr marL="0" indent="0" algn="ctr">
              <a:buNone/>
            </a:pPr>
            <a:r>
              <a:rPr lang="en-US" sz="1800" i="1" dirty="0">
                <a:latin typeface="Helvetica" pitchFamily="2" charset="0"/>
              </a:rPr>
              <a:t>sunny</a:t>
            </a:r>
          </a:p>
          <a:p>
            <a:pPr marL="0" indent="0" algn="ctr">
              <a:buNone/>
            </a:pPr>
            <a:r>
              <a:rPr lang="en-US" i="1" dirty="0">
                <a:latin typeface="Helvetica" pitchFamily="2" charset="0"/>
              </a:rPr>
              <a:t>rainy</a:t>
            </a:r>
          </a:p>
          <a:p>
            <a:pPr marL="0" indent="0" algn="ctr">
              <a:buNone/>
            </a:pPr>
            <a:r>
              <a:rPr lang="en-US" sz="1800" i="1" dirty="0">
                <a:latin typeface="Helvetica" pitchFamily="2" charset="0"/>
              </a:rPr>
              <a:t>cloudy</a:t>
            </a:r>
          </a:p>
          <a:p>
            <a:pPr marL="0" indent="0" algn="ctr">
              <a:buNone/>
            </a:pPr>
            <a:r>
              <a:rPr lang="en-US" i="1" dirty="0">
                <a:latin typeface="Helvetica" pitchFamily="2" charset="0"/>
              </a:rPr>
              <a:t>snowy</a:t>
            </a:r>
            <a:endParaRPr lang="en-US" sz="1800" dirty="0">
              <a:latin typeface="Helvetica" pitchFamily="2" charset="0"/>
            </a:endParaRPr>
          </a:p>
          <a:p>
            <a:pPr algn="ctr"/>
            <a:endParaRPr lang="en-US" dirty="0"/>
          </a:p>
        </p:txBody>
      </p:sp>
      <p:sp>
        <p:nvSpPr>
          <p:cNvPr id="5" name="TextBox 4">
            <a:extLst>
              <a:ext uri="{FF2B5EF4-FFF2-40B4-BE49-F238E27FC236}">
                <a16:creationId xmlns:a16="http://schemas.microsoft.com/office/drawing/2014/main" id="{929E4B0E-511D-40F1-AD53-32F129046383}"/>
              </a:ext>
            </a:extLst>
          </p:cNvPr>
          <p:cNvSpPr txBox="1"/>
          <p:nvPr/>
        </p:nvSpPr>
        <p:spPr>
          <a:xfrm>
            <a:off x="1066800" y="5207997"/>
            <a:ext cx="3916329" cy="1477328"/>
          </a:xfrm>
          <a:prstGeom prst="rect">
            <a:avLst/>
          </a:prstGeom>
          <a:noFill/>
        </p:spPr>
        <p:txBody>
          <a:bodyPr wrap="none" rtlCol="0">
            <a:spAutoFit/>
          </a:bodyPr>
          <a:lstStyle/>
          <a:p>
            <a:pPr marL="0" indent="0" algn="ctr">
              <a:buNone/>
            </a:pPr>
            <a:r>
              <a:rPr lang="en-US" sz="1800" b="1" i="1" dirty="0">
                <a:latin typeface="Helvetica" pitchFamily="2" charset="0"/>
              </a:rPr>
              <a:t>Values of ‘Coin’ Random Variable:</a:t>
            </a:r>
          </a:p>
          <a:p>
            <a:pPr marL="0" indent="0" algn="ctr">
              <a:buNone/>
            </a:pPr>
            <a:endParaRPr lang="en-US" i="1" dirty="0">
              <a:latin typeface="Helvetica" pitchFamily="2" charset="0"/>
            </a:endParaRPr>
          </a:p>
          <a:p>
            <a:pPr marL="0" indent="0" algn="ctr">
              <a:buNone/>
            </a:pPr>
            <a:r>
              <a:rPr lang="en-US" sz="1800" i="1" dirty="0">
                <a:latin typeface="Helvetica" pitchFamily="2" charset="0"/>
              </a:rPr>
              <a:t>heads</a:t>
            </a:r>
          </a:p>
          <a:p>
            <a:pPr marL="0" indent="0" algn="ctr">
              <a:buNone/>
            </a:pPr>
            <a:r>
              <a:rPr lang="en-US" i="1" dirty="0">
                <a:latin typeface="Helvetica" pitchFamily="2" charset="0"/>
              </a:rPr>
              <a:t>tails</a:t>
            </a:r>
          </a:p>
          <a:p>
            <a:pPr algn="ctr"/>
            <a:endParaRPr lang="en-US" dirty="0"/>
          </a:p>
        </p:txBody>
      </p:sp>
    </p:spTree>
    <p:extLst>
      <p:ext uri="{BB962C8B-B14F-4D97-AF65-F5344CB8AC3E}">
        <p14:creationId xmlns:p14="http://schemas.microsoft.com/office/powerpoint/2010/main" val="401078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Expanding the Dentistry Domain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77500" lnSpcReduction="20000"/>
          </a:bodyPr>
          <a:lstStyle/>
          <a:p>
            <a:r>
              <a:rPr lang="en-US" sz="2400" dirty="0">
                <a:latin typeface="Helvetica" pitchFamily="2" charset="0"/>
              </a:rPr>
              <a:t>OK! Now we’re masters of joint probability distribution tables! And just in time…</a:t>
            </a:r>
          </a:p>
          <a:p>
            <a:endParaRPr lang="en-US" sz="2400" dirty="0">
              <a:latin typeface="Helvetica" pitchFamily="2" charset="0"/>
            </a:endParaRPr>
          </a:p>
          <a:p>
            <a:r>
              <a:rPr lang="en-US" sz="2400" dirty="0">
                <a:latin typeface="Helvetica" pitchFamily="2" charset="0"/>
              </a:rPr>
              <a:t>We’ve just been hired by the American Dental Association, and we’ve been tasked to design an AI system that will diagnosis whether or not a patient visiting the dentist  has a cavity.</a:t>
            </a:r>
          </a:p>
          <a:p>
            <a:endParaRPr lang="en-US" sz="2400" dirty="0">
              <a:latin typeface="Helvetica" pitchFamily="2" charset="0"/>
            </a:endParaRPr>
          </a:p>
          <a:p>
            <a:r>
              <a:rPr lang="en-US" sz="2400" dirty="0">
                <a:latin typeface="Helvetica" pitchFamily="2" charset="0"/>
              </a:rPr>
              <a:t>We will consider 3 random variables that can all have the possible values ‘true’ or ‘false’:</a:t>
            </a:r>
          </a:p>
          <a:p>
            <a:pPr lvl="1"/>
            <a:r>
              <a:rPr lang="en-US" sz="2200" i="1" dirty="0" err="1">
                <a:latin typeface="Helvetica" pitchFamily="2" charset="0"/>
              </a:rPr>
              <a:t>Tootache</a:t>
            </a:r>
            <a:endParaRPr lang="en-US" sz="2200" i="1" dirty="0">
              <a:latin typeface="Helvetica" pitchFamily="2" charset="0"/>
            </a:endParaRPr>
          </a:p>
          <a:p>
            <a:pPr lvl="1"/>
            <a:r>
              <a:rPr lang="en-US" sz="2200" i="1" dirty="0">
                <a:latin typeface="Helvetica" pitchFamily="2" charset="0"/>
              </a:rPr>
              <a:t>Catch</a:t>
            </a:r>
          </a:p>
          <a:p>
            <a:pPr lvl="1"/>
            <a:r>
              <a:rPr lang="en-US" sz="2200" i="1" dirty="0">
                <a:latin typeface="Helvetica" pitchFamily="2" charset="0"/>
              </a:rPr>
              <a:t>Cavity</a:t>
            </a:r>
          </a:p>
        </p:txBody>
      </p:sp>
    </p:spTree>
    <p:extLst>
      <p:ext uri="{BB962C8B-B14F-4D97-AF65-F5344CB8AC3E}">
        <p14:creationId xmlns:p14="http://schemas.microsoft.com/office/powerpoint/2010/main" val="36387580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Expanding the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a:bodyPr>
              <a:lstStyle/>
              <a:p>
                <a:r>
                  <a:rPr lang="en-US" sz="2400" dirty="0">
                    <a:latin typeface="Helvetica" pitchFamily="2" charset="0"/>
                  </a:rPr>
                  <a:t>And now that *everything* is basically true / false, let’s use that aforementioned convention for values. Pay *super close attention* to capital vs lowercase!</a:t>
                </a:r>
              </a:p>
              <a:p>
                <a:pPr lvl="1"/>
                <a:r>
                  <a:rPr lang="en-US" sz="2200" i="1" dirty="0" err="1">
                    <a:latin typeface="Helvetica" pitchFamily="2" charset="0"/>
                  </a:rPr>
                  <a:t>Tootache</a:t>
                </a:r>
                <a:endParaRPr lang="en-US" sz="2200" i="1" dirty="0">
                  <a:latin typeface="Helvetica" pitchFamily="2" charset="0"/>
                </a:endParaRPr>
              </a:p>
              <a:p>
                <a:pPr lvl="2"/>
                <a:r>
                  <a:rPr lang="en-US" sz="2100" i="1" dirty="0">
                    <a:latin typeface="Helvetica" pitchFamily="2" charset="0"/>
                  </a:rPr>
                  <a:t>toothache / </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m:t>
                    </m:r>
                  </m:oMath>
                </a14:m>
                <a:r>
                  <a:rPr lang="en-US" sz="2100" i="1" dirty="0">
                    <a:latin typeface="Helvetica" pitchFamily="2" charset="0"/>
                  </a:rPr>
                  <a:t>toothache: </a:t>
                </a:r>
                <a:r>
                  <a:rPr lang="en-US" sz="2100" dirty="0">
                    <a:latin typeface="Helvetica" pitchFamily="2" charset="0"/>
                  </a:rPr>
                  <a:t>whether or not the patient reports having a toothache.</a:t>
                </a:r>
              </a:p>
              <a:p>
                <a:pPr lvl="1"/>
                <a:r>
                  <a:rPr lang="en-US" sz="2200" i="1" dirty="0">
                    <a:latin typeface="Helvetica" pitchFamily="2" charset="0"/>
                  </a:rPr>
                  <a:t>Catch</a:t>
                </a:r>
              </a:p>
              <a:p>
                <a:pPr lvl="2"/>
                <a:r>
                  <a:rPr lang="en-US" sz="2100" i="1" dirty="0">
                    <a:latin typeface="Helvetica" pitchFamily="2" charset="0"/>
                  </a:rPr>
                  <a:t>catch / </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m:t>
                    </m:r>
                  </m:oMath>
                </a14:m>
                <a:r>
                  <a:rPr lang="en-US" sz="2100" i="1" dirty="0">
                    <a:latin typeface="Helvetica" pitchFamily="2" charset="0"/>
                  </a:rPr>
                  <a:t>catch: </a:t>
                </a:r>
                <a:r>
                  <a:rPr lang="en-US" sz="2100" dirty="0">
                    <a:latin typeface="Helvetica" pitchFamily="2" charset="0"/>
                  </a:rPr>
                  <a:t> whether or not the dentist’s hook catches on the patient’s tooth.</a:t>
                </a:r>
                <a:endParaRPr lang="en-US" sz="2100" i="1" dirty="0">
                  <a:latin typeface="Helvetica" pitchFamily="2" charset="0"/>
                </a:endParaRPr>
              </a:p>
              <a:p>
                <a:pPr lvl="1"/>
                <a:r>
                  <a:rPr lang="en-US" sz="2200" i="1" dirty="0">
                    <a:latin typeface="Helvetica" pitchFamily="2" charset="0"/>
                  </a:rPr>
                  <a:t>Cavity</a:t>
                </a:r>
              </a:p>
              <a:p>
                <a:pPr lvl="2"/>
                <a:r>
                  <a:rPr lang="en-US" sz="2100" i="1" dirty="0">
                    <a:latin typeface="Helvetica" pitchFamily="2" charset="0"/>
                  </a:rPr>
                  <a:t>cavity / </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m:t>
                    </m:r>
                  </m:oMath>
                </a14:m>
                <a:r>
                  <a:rPr lang="en-US" sz="2100" i="1" dirty="0">
                    <a:latin typeface="Helvetica" pitchFamily="2" charset="0"/>
                  </a:rPr>
                  <a:t>cavity: </a:t>
                </a:r>
                <a:r>
                  <a:rPr lang="en-US" sz="2100" dirty="0">
                    <a:latin typeface="Helvetica" pitchFamily="2" charset="0"/>
                  </a:rPr>
                  <a:t>whether or not the patient has a cavity.</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58"/>
                </a:stretch>
              </a:blipFill>
            </p:spPr>
            <p:txBody>
              <a:bodyPr/>
              <a:lstStyle/>
              <a:p>
                <a:r>
                  <a:rPr lang="en-US">
                    <a:noFill/>
                  </a:rPr>
                  <a:t> </a:t>
                </a:r>
              </a:p>
            </p:txBody>
          </p:sp>
        </mc:Fallback>
      </mc:AlternateContent>
    </p:spTree>
    <p:extLst>
      <p:ext uri="{BB962C8B-B14F-4D97-AF65-F5344CB8AC3E}">
        <p14:creationId xmlns:p14="http://schemas.microsoft.com/office/powerpoint/2010/main" val="382165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Expanding the Dentistry Domain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The dentist collects information…</a:t>
            </a:r>
          </a:p>
          <a:p>
            <a:pPr lvl="1"/>
            <a:r>
              <a:rPr lang="en-US" sz="1900" dirty="0">
                <a:latin typeface="Helvetica" pitchFamily="2" charset="0"/>
              </a:rPr>
              <a:t>They ask the patient “do you have a toothache”?</a:t>
            </a:r>
          </a:p>
          <a:p>
            <a:pPr lvl="1"/>
            <a:r>
              <a:rPr lang="en-US" sz="1900" dirty="0">
                <a:latin typeface="Helvetica" pitchFamily="2" charset="0"/>
              </a:rPr>
              <a:t>They jab the patient with the metal hook…</a:t>
            </a:r>
          </a:p>
          <a:p>
            <a:pPr lvl="1"/>
            <a:endParaRPr lang="en-US" sz="1900" dirty="0">
              <a:latin typeface="Helvetica" pitchFamily="2" charset="0"/>
            </a:endParaRPr>
          </a:p>
          <a:p>
            <a:r>
              <a:rPr lang="en-US" sz="2100" dirty="0">
                <a:latin typeface="Helvetica" pitchFamily="2" charset="0"/>
              </a:rPr>
              <a:t>And through that process, learns values for the random variables </a:t>
            </a:r>
            <a:r>
              <a:rPr lang="en-US" sz="2100" i="1" dirty="0">
                <a:latin typeface="Helvetica" pitchFamily="2" charset="0"/>
              </a:rPr>
              <a:t>Toothache</a:t>
            </a:r>
            <a:r>
              <a:rPr lang="en-US" sz="2100" dirty="0">
                <a:latin typeface="Helvetica" pitchFamily="2" charset="0"/>
              </a:rPr>
              <a:t> and </a:t>
            </a:r>
            <a:r>
              <a:rPr lang="en-US" sz="2100" i="1" dirty="0">
                <a:latin typeface="Helvetica" pitchFamily="2" charset="0"/>
              </a:rPr>
              <a:t>Catch</a:t>
            </a:r>
            <a:r>
              <a:rPr lang="en-US" sz="2100" dirty="0">
                <a:latin typeface="Helvetica" pitchFamily="2" charset="0"/>
              </a:rPr>
              <a:t>. Then the dentist enters that information into our cool AI system…</a:t>
            </a:r>
          </a:p>
          <a:p>
            <a:endParaRPr lang="en-US" sz="2100" dirty="0">
              <a:latin typeface="Helvetica" pitchFamily="2" charset="0"/>
            </a:endParaRPr>
          </a:p>
          <a:p>
            <a:r>
              <a:rPr lang="en-US" sz="2100" dirty="0">
                <a:latin typeface="Helvetica" pitchFamily="2" charset="0"/>
              </a:rPr>
              <a:t>And the system reports a probability for what value </a:t>
            </a:r>
            <a:r>
              <a:rPr lang="en-US" sz="2100" i="1" dirty="0">
                <a:latin typeface="Helvetica" pitchFamily="2" charset="0"/>
              </a:rPr>
              <a:t>Cavity</a:t>
            </a:r>
            <a:r>
              <a:rPr lang="en-US" sz="2100" dirty="0">
                <a:latin typeface="Helvetica" pitchFamily="2" charset="0"/>
              </a:rPr>
              <a:t> should have based on that input. In other words: the system tells the dentist how likely it is that the patient has a cavity.</a:t>
            </a:r>
          </a:p>
        </p:txBody>
      </p:sp>
    </p:spTree>
    <p:extLst>
      <p:ext uri="{BB962C8B-B14F-4D97-AF65-F5344CB8AC3E}">
        <p14:creationId xmlns:p14="http://schemas.microsoft.com/office/powerpoint/2010/main" val="11895297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546668"/>
            <a:ext cx="10058400" cy="2500021"/>
          </a:xfrm>
        </p:spPr>
        <p:txBody>
          <a:bodyPr>
            <a:normAutofit/>
          </a:bodyPr>
          <a:lstStyle/>
          <a:p>
            <a:r>
              <a:rPr lang="en-US" sz="2400" dirty="0">
                <a:latin typeface="Helvetica" pitchFamily="2" charset="0"/>
              </a:rPr>
              <a:t>Here is the full joint distribution for these three variables.</a:t>
            </a:r>
          </a:p>
          <a:p>
            <a:endParaRPr lang="en-US" sz="2400" dirty="0">
              <a:latin typeface="Helvetica" pitchFamily="2" charset="0"/>
            </a:endParaRPr>
          </a:p>
          <a:p>
            <a:r>
              <a:rPr lang="en-US" sz="2400" dirty="0">
                <a:latin typeface="Helvetica" pitchFamily="2" charset="0"/>
              </a:rPr>
              <a:t>Any given cell corresponds to a set of values for Toothache, Catch, and Cavity.</a:t>
            </a: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930532873"/>
                  </p:ext>
                </p:extLst>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930532873"/>
                  </p:ext>
                </p:extLst>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3"/>
                          <a:stretch>
                            <a:fillRect l="-50259" t="-3333" r="-100000" b="-316667"/>
                          </a:stretch>
                        </a:blipFill>
                      </a:tcPr>
                    </a:tc>
                    <a:tc hMerge="1">
                      <a:txBody>
                        <a:bodyPr/>
                        <a:lstStyle/>
                        <a:p>
                          <a:endParaRPr lang="en-US" dirty="0"/>
                        </a:p>
                      </a:txBody>
                      <a:tcPr/>
                    </a:tc>
                    <a:tc gridSpan="2">
                      <a:txBody>
                        <a:bodyPr/>
                        <a:lstStyle/>
                        <a:p>
                          <a:endParaRPr lang="en-US"/>
                        </a:p>
                      </a:txBody>
                      <a:tcPr>
                        <a:blipFill>
                          <a:blip r:embed="rId3"/>
                          <a:stretch>
                            <a:fillRect l="-151042" t="-3333" r="-521" b="-316667"/>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101042" t="-106897" r="-302083" b="-227586"/>
                          </a:stretch>
                        </a:blipFill>
                      </a:tcPr>
                    </a:tc>
                    <a:tc>
                      <a:txBody>
                        <a:bodyPr/>
                        <a:lstStyle/>
                        <a:p>
                          <a:endParaRPr lang="en-US"/>
                        </a:p>
                      </a:txBody>
                      <a:tcPr>
                        <a:blipFill>
                          <a:blip r:embed="rId3"/>
                          <a:stretch>
                            <a:fillRect l="-198969" t="-106897" r="-198969" b="-227586"/>
                          </a:stretch>
                        </a:blipFill>
                      </a:tcPr>
                    </a:tc>
                    <a:tc>
                      <a:txBody>
                        <a:bodyPr/>
                        <a:lstStyle/>
                        <a:p>
                          <a:endParaRPr lang="en-US"/>
                        </a:p>
                      </a:txBody>
                      <a:tcPr>
                        <a:blipFill>
                          <a:blip r:embed="rId3"/>
                          <a:stretch>
                            <a:fillRect l="-302083" t="-106897" r="-101042" b="-227586"/>
                          </a:stretch>
                        </a:blipFill>
                      </a:tcPr>
                    </a:tc>
                    <a:tc>
                      <a:txBody>
                        <a:bodyPr/>
                        <a:lstStyle/>
                        <a:p>
                          <a:endParaRPr lang="en-US"/>
                        </a:p>
                      </a:txBody>
                      <a:tcPr>
                        <a:blipFill>
                          <a:blip r:embed="rId3"/>
                          <a:stretch>
                            <a:fillRect l="-402083" t="-106897" r="-1042" b="-227586"/>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0000" r="-40208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3"/>
                          <a:stretch>
                            <a:fillRect l="-1042" t="-310345"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103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546668"/>
            <a:ext cx="10058400" cy="2500021"/>
          </a:xfrm>
        </p:spPr>
        <p:txBody>
          <a:bodyPr>
            <a:normAutofit/>
          </a:bodyPr>
          <a:lstStyle/>
          <a:p>
            <a:r>
              <a:rPr lang="en-US" sz="2400" dirty="0">
                <a:latin typeface="Helvetica" pitchFamily="2" charset="0"/>
              </a:rPr>
              <a:t>So for example…</a:t>
            </a:r>
          </a:p>
          <a:p>
            <a:pPr lvl="1"/>
            <a:r>
              <a:rPr lang="en-US" sz="1900" dirty="0">
                <a:latin typeface="Helvetica" pitchFamily="2" charset="0"/>
              </a:rPr>
              <a:t>The probability of having a cavity when the patient has a toothache but the hook does not catch is 1.2%</a:t>
            </a:r>
          </a:p>
          <a:p>
            <a:pPr lvl="1"/>
            <a:endParaRPr lang="en-US" sz="1900" dirty="0">
              <a:latin typeface="Helvetica" pitchFamily="2" charset="0"/>
            </a:endParaRPr>
          </a:p>
          <a:p>
            <a:pPr lvl="1"/>
            <a:r>
              <a:rPr lang="en-US" sz="1900" dirty="0">
                <a:latin typeface="Helvetica" pitchFamily="2" charset="0"/>
              </a:rPr>
              <a:t>The probability of *not* having a cavity when the patient *doesn’t* have a toothache but the hook *does* catch is 14.4%</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3"/>
                          <a:stretch>
                            <a:fillRect l="-50259" t="-3333" r="-100518" b="-316667"/>
                          </a:stretch>
                        </a:blipFill>
                      </a:tcPr>
                    </a:tc>
                    <a:tc hMerge="1">
                      <a:txBody>
                        <a:bodyPr/>
                        <a:lstStyle/>
                        <a:p>
                          <a:endParaRPr lang="en-US" dirty="0"/>
                        </a:p>
                      </a:txBody>
                      <a:tcPr/>
                    </a:tc>
                    <a:tc gridSpan="2">
                      <a:txBody>
                        <a:bodyPr/>
                        <a:lstStyle/>
                        <a:p>
                          <a:endParaRPr lang="en-US"/>
                        </a:p>
                      </a:txBody>
                      <a:tcPr>
                        <a:blipFill>
                          <a:blip r:embed="rId3"/>
                          <a:stretch>
                            <a:fillRect l="-151042" t="-3333" r="-1042" b="-316667"/>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101042" t="-106897" r="-303125" b="-227586"/>
                          </a:stretch>
                        </a:blipFill>
                      </a:tcPr>
                    </a:tc>
                    <a:tc>
                      <a:txBody>
                        <a:bodyPr/>
                        <a:lstStyle/>
                        <a:p>
                          <a:endParaRPr lang="en-US"/>
                        </a:p>
                      </a:txBody>
                      <a:tcPr>
                        <a:blipFill>
                          <a:blip r:embed="rId3"/>
                          <a:stretch>
                            <a:fillRect l="-198969" t="-106897" r="-200000" b="-227586"/>
                          </a:stretch>
                        </a:blipFill>
                      </a:tcPr>
                    </a:tc>
                    <a:tc>
                      <a:txBody>
                        <a:bodyPr/>
                        <a:lstStyle/>
                        <a:p>
                          <a:endParaRPr lang="en-US"/>
                        </a:p>
                      </a:txBody>
                      <a:tcPr>
                        <a:blipFill>
                          <a:blip r:embed="rId3"/>
                          <a:stretch>
                            <a:fillRect l="-302083" t="-106897" r="-102083" b="-227586"/>
                          </a:stretch>
                        </a:blipFill>
                      </a:tcPr>
                    </a:tc>
                    <a:tc>
                      <a:txBody>
                        <a:bodyPr/>
                        <a:lstStyle/>
                        <a:p>
                          <a:endParaRPr lang="en-US"/>
                        </a:p>
                      </a:txBody>
                      <a:tcPr>
                        <a:blipFill>
                          <a:blip r:embed="rId3"/>
                          <a:stretch>
                            <a:fillRect l="-402083" t="-106897" r="-2083" b="-227586"/>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0000" r="-403125"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3"/>
                          <a:stretch>
                            <a:fillRect l="-1042" t="-310345" r="-403125"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F4A626-B165-163D-0FFC-C537D05C83F4}"/>
              </a:ext>
            </a:extLst>
          </p:cNvPr>
          <p:cNvSpPr/>
          <p:nvPr/>
        </p:nvSpPr>
        <p:spPr>
          <a:xfrm>
            <a:off x="4799394" y="2660447"/>
            <a:ext cx="1229689" cy="409536"/>
          </a:xfrm>
          <a:prstGeom prst="rect">
            <a:avLst/>
          </a:prstGeom>
          <a:solidFill>
            <a:srgbClr val="FFC000">
              <a:alpha val="499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079E58-1681-6E92-6F6F-06A15AC325CD}"/>
              </a:ext>
            </a:extLst>
          </p:cNvPr>
          <p:cNvSpPr/>
          <p:nvPr/>
        </p:nvSpPr>
        <p:spPr>
          <a:xfrm>
            <a:off x="6029083" y="3006604"/>
            <a:ext cx="1273216" cy="409536"/>
          </a:xfrm>
          <a:prstGeom prst="rect">
            <a:avLst/>
          </a:prstGeom>
          <a:solidFill>
            <a:srgbClr val="FFC000">
              <a:alpha val="499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157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fontScale="92500"/>
          </a:bodyPr>
          <a:lstStyle/>
          <a:p>
            <a:r>
              <a:rPr lang="en-US" sz="2400" dirty="0">
                <a:latin typeface="Helvetica" pitchFamily="2" charset="0"/>
              </a:rPr>
              <a:t>Given this, what is the prior probability of having a cavity?</a:t>
            </a:r>
          </a:p>
          <a:p>
            <a:r>
              <a:rPr lang="en-US" sz="2400" dirty="0">
                <a:latin typeface="Helvetica" pitchFamily="2" charset="0"/>
              </a:rPr>
              <a:t>In other words: what is the unconditional probability of having a cavity?</a:t>
            </a:r>
          </a:p>
          <a:p>
            <a:r>
              <a:rPr lang="en-US" sz="2400" dirty="0">
                <a:latin typeface="Helvetica" pitchFamily="2" charset="0"/>
              </a:rPr>
              <a:t>In other words: what is </a:t>
            </a:r>
            <a:r>
              <a:rPr lang="en-US" sz="2400" i="1" dirty="0">
                <a:latin typeface="Helvetica" pitchFamily="2" charset="0"/>
              </a:rPr>
              <a:t>P</a:t>
            </a:r>
            <a:r>
              <a:rPr lang="en-US" sz="2400" dirty="0">
                <a:latin typeface="Helvetica" pitchFamily="2" charset="0"/>
              </a:rPr>
              <a:t>(</a:t>
            </a:r>
            <a:r>
              <a:rPr lang="en-US" sz="2400" i="1" dirty="0">
                <a:latin typeface="Helvetica" pitchFamily="2" charset="0"/>
              </a:rPr>
              <a:t>cavity</a:t>
            </a:r>
            <a:r>
              <a:rPr lang="en-US" sz="2400" dirty="0">
                <a:latin typeface="Helvetica" pitchFamily="2" charset="0"/>
              </a:rPr>
              <a:t>)</a:t>
            </a:r>
          </a:p>
          <a:p>
            <a:r>
              <a:rPr lang="en-US" sz="2400" dirty="0">
                <a:latin typeface="Helvetica" pitchFamily="2" charset="0"/>
              </a:rPr>
              <a:t>In other words: when a new patient walks in, and we don’t know anything about him or her, what is the likelihood that they have a cavity?</a:t>
            </a: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3"/>
                          <a:stretch>
                            <a:fillRect l="-50125" t="-1639" r="-100748" b="-322951"/>
                          </a:stretch>
                        </a:blipFill>
                      </a:tcPr>
                    </a:tc>
                    <a:tc hMerge="1">
                      <a:txBody>
                        <a:bodyPr/>
                        <a:lstStyle/>
                        <a:p>
                          <a:endParaRPr lang="en-US" dirty="0"/>
                        </a:p>
                      </a:txBody>
                      <a:tcPr/>
                    </a:tc>
                    <a:tc gridSpan="2">
                      <a:txBody>
                        <a:bodyPr/>
                        <a:lstStyle/>
                        <a:p>
                          <a:endParaRPr lang="en-US"/>
                        </a:p>
                      </a:txBody>
                      <a:tcPr>
                        <a:blipFill>
                          <a:blip r:embed="rId3"/>
                          <a:stretch>
                            <a:fillRect l="-150500" t="-1639" r="-1000" b="-322951"/>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100500" t="-101639" r="-302500" b="-222951"/>
                          </a:stretch>
                        </a:blipFill>
                      </a:tcPr>
                    </a:tc>
                    <a:tc>
                      <a:txBody>
                        <a:bodyPr/>
                        <a:lstStyle/>
                        <a:p>
                          <a:endParaRPr lang="en-US"/>
                        </a:p>
                      </a:txBody>
                      <a:tcPr>
                        <a:blipFill>
                          <a:blip r:embed="rId3"/>
                          <a:stretch>
                            <a:fillRect l="-199502" t="-101639" r="-200995" b="-222951"/>
                          </a:stretch>
                        </a:blipFill>
                      </a:tcPr>
                    </a:tc>
                    <a:tc>
                      <a:txBody>
                        <a:bodyPr/>
                        <a:lstStyle/>
                        <a:p>
                          <a:endParaRPr lang="en-US"/>
                        </a:p>
                      </a:txBody>
                      <a:tcPr>
                        <a:blipFill>
                          <a:blip r:embed="rId3"/>
                          <a:stretch>
                            <a:fillRect l="-301000" t="-101639" r="-102000" b="-222951"/>
                          </a:stretch>
                        </a:blipFill>
                      </a:tcPr>
                    </a:tc>
                    <a:tc>
                      <a:txBody>
                        <a:bodyPr/>
                        <a:lstStyle/>
                        <a:p>
                          <a:endParaRPr lang="en-US"/>
                        </a:p>
                      </a:txBody>
                      <a:tcPr>
                        <a:blipFill>
                          <a:blip r:embed="rId3"/>
                          <a:stretch>
                            <a:fillRect l="-401000" t="-101639" r="-2000" b="-222951"/>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500" t="-201639" r="-402500" b="-122951"/>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3"/>
                          <a:stretch>
                            <a:fillRect l="-500" t="-301639" r="-402500" b="-22951"/>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90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a:bodyPr>
              <a:lstStyle/>
              <a:p>
                <a:pPr marL="0" indent="0" algn="ctr">
                  <a:buNone/>
                </a:pPr>
                <a:r>
                  <a:rPr lang="en-US" sz="2400" i="1" dirty="0">
                    <a:latin typeface="Helvetica" pitchFamily="2" charset="0"/>
                  </a:rPr>
                  <a:t>P</a:t>
                </a:r>
                <a:r>
                  <a:rPr lang="en-US" sz="2400" dirty="0">
                    <a:latin typeface="Helvetica" pitchFamily="2" charset="0"/>
                  </a:rPr>
                  <a:t>(</a:t>
                </a:r>
                <a:r>
                  <a:rPr lang="en-US" sz="2400" i="1" dirty="0">
                    <a:latin typeface="Helvetica" pitchFamily="2" charset="0"/>
                  </a:rPr>
                  <a:t>cavity</a:t>
                </a:r>
                <a:r>
                  <a:rPr lang="en-US" sz="2400" dirty="0">
                    <a:latin typeface="Helvetica" pitchFamily="2" charset="0"/>
                  </a:rPr>
                  <a:t>) = ?</a:t>
                </a:r>
              </a:p>
              <a:p>
                <a:r>
                  <a:rPr lang="en-US" sz="2400" dirty="0">
                    <a:latin typeface="Helvetica" pitchFamily="2" charset="0"/>
                  </a:rPr>
                  <a:t>To answer this, we only look at worlds in which the value of </a:t>
                </a:r>
                <a:r>
                  <a:rPr lang="en-US" sz="2400" i="1" dirty="0">
                    <a:latin typeface="Helvetica" pitchFamily="2" charset="0"/>
                  </a:rPr>
                  <a:t>Cavity</a:t>
                </a:r>
                <a:r>
                  <a:rPr lang="en-US" sz="2400" dirty="0">
                    <a:latin typeface="Helvetica" pitchFamily="2" charset="0"/>
                  </a:rPr>
                  <a:t> is true (i.e., </a:t>
                </a:r>
                <a14:m>
                  <m:oMath xmlns:m="http://schemas.openxmlformats.org/officeDocument/2006/math">
                    <m:r>
                      <a:rPr lang="en-US" sz="240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a14:m>
                <a:r>
                  <a:rPr lang="en-US" sz="2100" dirty="0">
                    <a:latin typeface="Helvetica" pitchFamily="2" charset="0"/>
                  </a:rPr>
                  <a:t>)</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452722"/>
                <a:ext cx="10058400" cy="2500021"/>
              </a:xfrm>
              <a:blipFill>
                <a:blip r:embed="rId3"/>
                <a:stretch>
                  <a:fillRect l="-8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333" r="-100000" b="-316667"/>
                          </a:stretch>
                        </a:blipFill>
                      </a:tcPr>
                    </a:tc>
                    <a:tc hMerge="1">
                      <a:txBody>
                        <a:bodyPr/>
                        <a:lstStyle/>
                        <a:p>
                          <a:endParaRPr lang="en-US" dirty="0"/>
                        </a:p>
                      </a:txBody>
                      <a:tcPr/>
                    </a:tc>
                    <a:tc gridSpan="2">
                      <a:txBody>
                        <a:bodyPr/>
                        <a:lstStyle/>
                        <a:p>
                          <a:endParaRPr lang="en-US"/>
                        </a:p>
                      </a:txBody>
                      <a:tcPr>
                        <a:blipFill>
                          <a:blip r:embed="rId4"/>
                          <a:stretch>
                            <a:fillRect l="-151042" t="-3333" r="-521" b="-316667"/>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6897" r="-302083" b="-227586"/>
                          </a:stretch>
                        </a:blipFill>
                      </a:tcPr>
                    </a:tc>
                    <a:tc>
                      <a:txBody>
                        <a:bodyPr/>
                        <a:lstStyle/>
                        <a:p>
                          <a:endParaRPr lang="en-US"/>
                        </a:p>
                      </a:txBody>
                      <a:tcPr>
                        <a:blipFill>
                          <a:blip r:embed="rId4"/>
                          <a:stretch>
                            <a:fillRect l="-198969" t="-106897" r="-198969" b="-227586"/>
                          </a:stretch>
                        </a:blipFill>
                      </a:tcPr>
                    </a:tc>
                    <a:tc>
                      <a:txBody>
                        <a:bodyPr/>
                        <a:lstStyle/>
                        <a:p>
                          <a:endParaRPr lang="en-US"/>
                        </a:p>
                      </a:txBody>
                      <a:tcPr>
                        <a:blipFill>
                          <a:blip r:embed="rId4"/>
                          <a:stretch>
                            <a:fillRect l="-302083" t="-106897" r="-101042" b="-227586"/>
                          </a:stretch>
                        </a:blipFill>
                      </a:tcPr>
                    </a:tc>
                    <a:tc>
                      <a:txBody>
                        <a:bodyPr/>
                        <a:lstStyle/>
                        <a:p>
                          <a:endParaRPr lang="en-US"/>
                        </a:p>
                      </a:txBody>
                      <a:tcPr>
                        <a:blipFill>
                          <a:blip r:embed="rId4"/>
                          <a:stretch>
                            <a:fillRect l="-402083" t="-106897" r="-1042" b="-227586"/>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0000" r="-40208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10345"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9878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a:bodyPr>
              <a:lstStyle/>
              <a:p>
                <a:pPr marL="0" indent="0" algn="ctr">
                  <a:buNone/>
                </a:pPr>
                <a:r>
                  <a:rPr lang="en-US" sz="2400" i="1" dirty="0">
                    <a:latin typeface="Helvetica" pitchFamily="2" charset="0"/>
                  </a:rPr>
                  <a:t>P</a:t>
                </a:r>
                <a:r>
                  <a:rPr lang="en-US" sz="2400" dirty="0">
                    <a:latin typeface="Helvetica" pitchFamily="2" charset="0"/>
                  </a:rPr>
                  <a:t>(</a:t>
                </a:r>
                <a:r>
                  <a:rPr lang="en-US" sz="2400" i="1" dirty="0">
                    <a:latin typeface="Helvetica" pitchFamily="2" charset="0"/>
                  </a:rPr>
                  <a:t>cavity</a:t>
                </a:r>
                <a:r>
                  <a:rPr lang="en-US" sz="2400" dirty="0">
                    <a:latin typeface="Helvetica" pitchFamily="2" charset="0"/>
                  </a:rPr>
                  <a:t>) = ?</a:t>
                </a:r>
              </a:p>
              <a:p>
                <a:r>
                  <a:rPr lang="en-US" sz="2400" dirty="0">
                    <a:latin typeface="Helvetica" pitchFamily="2" charset="0"/>
                  </a:rPr>
                  <a:t>To answer this, we only look at worlds in which the value of </a:t>
                </a:r>
                <a:r>
                  <a:rPr lang="en-US" sz="2400" i="1" dirty="0">
                    <a:latin typeface="Helvetica" pitchFamily="2" charset="0"/>
                  </a:rPr>
                  <a:t>Cavity</a:t>
                </a:r>
                <a:r>
                  <a:rPr lang="en-US" sz="2400" dirty="0">
                    <a:latin typeface="Helvetica" pitchFamily="2" charset="0"/>
                  </a:rPr>
                  <a:t> is true (i.e., </a:t>
                </a:r>
                <a14:m>
                  <m:oMath xmlns:m="http://schemas.openxmlformats.org/officeDocument/2006/math">
                    <m:r>
                      <a:rPr lang="en-US" sz="240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a14:m>
                <a:r>
                  <a:rPr lang="en-US" sz="2100" dirty="0">
                    <a:latin typeface="Helvetica" pitchFamily="2" charset="0"/>
                  </a:rPr>
                  <a:t>)</a:t>
                </a:r>
              </a:p>
              <a:p>
                <a:r>
                  <a:rPr lang="en-US" sz="2100" dirty="0">
                    <a:latin typeface="Helvetica" pitchFamily="2" charset="0"/>
                  </a:rPr>
                  <a:t>But we have no additional evidence, so we need to consider worlds where </a:t>
                </a:r>
                <a:r>
                  <a:rPr lang="en-US" sz="2100" i="1" dirty="0">
                    <a:latin typeface="Helvetica" pitchFamily="2" charset="0"/>
                  </a:rPr>
                  <a:t>catch</a:t>
                </a:r>
                <a:r>
                  <a:rPr lang="en-US" sz="2100" dirty="0">
                    <a:latin typeface="Helvetica" pitchFamily="2" charset="0"/>
                  </a:rPr>
                  <a:t> is true, where </a:t>
                </a:r>
                <a:r>
                  <a:rPr lang="en-US" sz="2100" i="1" dirty="0">
                    <a:latin typeface="Helvetica" pitchFamily="2" charset="0"/>
                  </a:rPr>
                  <a:t>¬catch </a:t>
                </a:r>
                <a:r>
                  <a:rPr lang="en-US" sz="2100" dirty="0">
                    <a:latin typeface="Helvetica" pitchFamily="2" charset="0"/>
                  </a:rPr>
                  <a:t>is true, where </a:t>
                </a:r>
                <a:r>
                  <a:rPr lang="en-US" sz="2100" i="1" dirty="0">
                    <a:latin typeface="Helvetica" pitchFamily="2" charset="0"/>
                  </a:rPr>
                  <a:t>toothache</a:t>
                </a:r>
                <a:r>
                  <a:rPr lang="en-US" sz="2100" dirty="0">
                    <a:latin typeface="Helvetica" pitchFamily="2" charset="0"/>
                  </a:rPr>
                  <a:t> is true, and where </a:t>
                </a:r>
                <a:r>
                  <a:rPr lang="en-US" sz="2100" i="1" dirty="0">
                    <a:latin typeface="Helvetica" pitchFamily="2" charset="0"/>
                  </a:rPr>
                  <a:t>¬toothache </a:t>
                </a:r>
                <a:r>
                  <a:rPr lang="en-US" sz="2100" dirty="0">
                    <a:latin typeface="Helvetica" pitchFamily="2" charset="0"/>
                  </a:rPr>
                  <a:t>is true.</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452722"/>
                <a:ext cx="10058400" cy="2500021"/>
              </a:xfrm>
              <a:blipFill>
                <a:blip r:embed="rId3"/>
                <a:stretch>
                  <a:fillRect l="-884" r="-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333" r="-100000" b="-316667"/>
                          </a:stretch>
                        </a:blipFill>
                      </a:tcPr>
                    </a:tc>
                    <a:tc hMerge="1">
                      <a:txBody>
                        <a:bodyPr/>
                        <a:lstStyle/>
                        <a:p>
                          <a:endParaRPr lang="en-US" dirty="0"/>
                        </a:p>
                      </a:txBody>
                      <a:tcPr/>
                    </a:tc>
                    <a:tc gridSpan="2">
                      <a:txBody>
                        <a:bodyPr/>
                        <a:lstStyle/>
                        <a:p>
                          <a:endParaRPr lang="en-US"/>
                        </a:p>
                      </a:txBody>
                      <a:tcPr>
                        <a:blipFill>
                          <a:blip r:embed="rId4"/>
                          <a:stretch>
                            <a:fillRect l="-151042" t="-3333" r="-521" b="-316667"/>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6897" r="-302083" b="-227586"/>
                          </a:stretch>
                        </a:blipFill>
                      </a:tcPr>
                    </a:tc>
                    <a:tc>
                      <a:txBody>
                        <a:bodyPr/>
                        <a:lstStyle/>
                        <a:p>
                          <a:endParaRPr lang="en-US"/>
                        </a:p>
                      </a:txBody>
                      <a:tcPr>
                        <a:blipFill>
                          <a:blip r:embed="rId4"/>
                          <a:stretch>
                            <a:fillRect l="-198969" t="-106897" r="-198969" b="-227586"/>
                          </a:stretch>
                        </a:blipFill>
                      </a:tcPr>
                    </a:tc>
                    <a:tc>
                      <a:txBody>
                        <a:bodyPr/>
                        <a:lstStyle/>
                        <a:p>
                          <a:endParaRPr lang="en-US"/>
                        </a:p>
                      </a:txBody>
                      <a:tcPr>
                        <a:blipFill>
                          <a:blip r:embed="rId4"/>
                          <a:stretch>
                            <a:fillRect l="-302083" t="-106897" r="-101042" b="-227586"/>
                          </a:stretch>
                        </a:blipFill>
                      </a:tcPr>
                    </a:tc>
                    <a:tc>
                      <a:txBody>
                        <a:bodyPr/>
                        <a:lstStyle/>
                        <a:p>
                          <a:endParaRPr lang="en-US"/>
                        </a:p>
                      </a:txBody>
                      <a:tcPr>
                        <a:blipFill>
                          <a:blip r:embed="rId4"/>
                          <a:stretch>
                            <a:fillRect l="-402083" t="-106897" r="-1042" b="-227586"/>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0000" r="-40208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10345"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9844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lnSpcReduction="10000"/>
          </a:bodyPr>
          <a:lstStyle/>
          <a:p>
            <a:pPr marL="0" indent="0" algn="ctr">
              <a:buNone/>
            </a:pPr>
            <a:r>
              <a:rPr lang="en-US" sz="2400" i="1" dirty="0">
                <a:latin typeface="Helvetica" pitchFamily="2" charset="0"/>
              </a:rPr>
              <a:t>P</a:t>
            </a:r>
            <a:r>
              <a:rPr lang="en-US" sz="2400" dirty="0">
                <a:latin typeface="Helvetica" pitchFamily="2" charset="0"/>
              </a:rPr>
              <a:t>(</a:t>
            </a:r>
            <a:r>
              <a:rPr lang="en-US" sz="2400" i="1" dirty="0">
                <a:latin typeface="Helvetica" pitchFamily="2" charset="0"/>
              </a:rPr>
              <a:t>cavity</a:t>
            </a:r>
            <a:r>
              <a:rPr lang="en-US" sz="2400" dirty="0">
                <a:latin typeface="Helvetica" pitchFamily="2" charset="0"/>
              </a:rPr>
              <a:t>) = </a:t>
            </a:r>
            <a:r>
              <a:rPr lang="en-US" sz="2400" dirty="0">
                <a:solidFill>
                  <a:srgbClr val="FF0000"/>
                </a:solidFill>
                <a:latin typeface="Helvetica" pitchFamily="2" charset="0"/>
              </a:rPr>
              <a:t>0.108 + 0.012 + 0.072 + 0.008</a:t>
            </a:r>
            <a:r>
              <a:rPr lang="en-US" sz="2400" dirty="0">
                <a:latin typeface="Helvetica" pitchFamily="2" charset="0"/>
              </a:rPr>
              <a:t> = 0.2</a:t>
            </a:r>
            <a:endParaRPr lang="en-US" sz="2400" dirty="0">
              <a:solidFill>
                <a:srgbClr val="FF0000"/>
              </a:solidFill>
              <a:latin typeface="Helvetica" pitchFamily="2" charset="0"/>
            </a:endParaRPr>
          </a:p>
          <a:p>
            <a:r>
              <a:rPr lang="en-US" sz="2400" dirty="0">
                <a:latin typeface="Helvetica" pitchFamily="2" charset="0"/>
              </a:rPr>
              <a:t>And you just sum everything up!</a:t>
            </a:r>
          </a:p>
          <a:p>
            <a:r>
              <a:rPr lang="en-US" sz="2400" dirty="0">
                <a:latin typeface="Helvetica" pitchFamily="2" charset="0"/>
              </a:rPr>
              <a:t>The prior probability of a new patient having a cavity when they walk in is 20%.</a:t>
            </a:r>
          </a:p>
          <a:p>
            <a:r>
              <a:rPr lang="en-US" sz="2400" dirty="0">
                <a:latin typeface="Helvetica" pitchFamily="2" charset="0"/>
              </a:rPr>
              <a:t>Cool! How should our sick new AI system handle this?</a:t>
            </a: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908578583"/>
                  </p:ext>
                </p:extLst>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908578583"/>
                  </p:ext>
                </p:extLst>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3"/>
                          <a:stretch>
                            <a:fillRect l="-50259" t="-3333" r="-100000" b="-316667"/>
                          </a:stretch>
                        </a:blipFill>
                      </a:tcPr>
                    </a:tc>
                    <a:tc hMerge="1">
                      <a:txBody>
                        <a:bodyPr/>
                        <a:lstStyle/>
                        <a:p>
                          <a:endParaRPr lang="en-US" dirty="0"/>
                        </a:p>
                      </a:txBody>
                      <a:tcPr/>
                    </a:tc>
                    <a:tc gridSpan="2">
                      <a:txBody>
                        <a:bodyPr/>
                        <a:lstStyle/>
                        <a:p>
                          <a:endParaRPr lang="en-US"/>
                        </a:p>
                      </a:txBody>
                      <a:tcPr>
                        <a:blipFill>
                          <a:blip r:embed="rId3"/>
                          <a:stretch>
                            <a:fillRect l="-151042" t="-3333" r="-521" b="-316667"/>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101042" t="-106897" r="-302083" b="-227586"/>
                          </a:stretch>
                        </a:blipFill>
                      </a:tcPr>
                    </a:tc>
                    <a:tc>
                      <a:txBody>
                        <a:bodyPr/>
                        <a:lstStyle/>
                        <a:p>
                          <a:endParaRPr lang="en-US"/>
                        </a:p>
                      </a:txBody>
                      <a:tcPr>
                        <a:blipFill>
                          <a:blip r:embed="rId3"/>
                          <a:stretch>
                            <a:fillRect l="-198969" t="-106897" r="-198969" b="-227586"/>
                          </a:stretch>
                        </a:blipFill>
                      </a:tcPr>
                    </a:tc>
                    <a:tc>
                      <a:txBody>
                        <a:bodyPr/>
                        <a:lstStyle/>
                        <a:p>
                          <a:endParaRPr lang="en-US"/>
                        </a:p>
                      </a:txBody>
                      <a:tcPr>
                        <a:blipFill>
                          <a:blip r:embed="rId3"/>
                          <a:stretch>
                            <a:fillRect l="-302083" t="-106897" r="-101042" b="-227586"/>
                          </a:stretch>
                        </a:blipFill>
                      </a:tcPr>
                    </a:tc>
                    <a:tc>
                      <a:txBody>
                        <a:bodyPr/>
                        <a:lstStyle/>
                        <a:p>
                          <a:endParaRPr lang="en-US"/>
                        </a:p>
                      </a:txBody>
                      <a:tcPr>
                        <a:blipFill>
                          <a:blip r:embed="rId3"/>
                          <a:stretch>
                            <a:fillRect l="-402083" t="-106897" r="-1042" b="-227586"/>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0000" r="-402083" b="-120000"/>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3"/>
                          <a:stretch>
                            <a:fillRect l="-1042" t="-310345"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5708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Naïve Solution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fontScale="85000" lnSpcReduction="20000"/>
          </a:bodyPr>
          <a:lstStyle/>
          <a:p>
            <a:r>
              <a:rPr lang="en-US" sz="2400" dirty="0">
                <a:latin typeface="Helvetica" pitchFamily="2" charset="0"/>
              </a:rPr>
              <a:t>Well... One approach would be for our AI system to just report a 20% chance of any given patient having a cavity</a:t>
            </a:r>
          </a:p>
          <a:p>
            <a:pPr lvl="1"/>
            <a:r>
              <a:rPr lang="en-US" sz="2200" dirty="0">
                <a:latin typeface="Helvetica" pitchFamily="2" charset="0"/>
              </a:rPr>
              <a:t>i.e., for every 10 patients, just say that 2 of them have cavities.</a:t>
            </a:r>
          </a:p>
          <a:p>
            <a:endParaRPr lang="en-US" sz="2400" dirty="0">
              <a:latin typeface="Helvetica" pitchFamily="2" charset="0"/>
            </a:endParaRPr>
          </a:p>
          <a:p>
            <a:r>
              <a:rPr lang="en-US" sz="2400" dirty="0">
                <a:latin typeface="Helvetica" pitchFamily="2" charset="0"/>
              </a:rPr>
              <a:t>Or! We could *always* predict that *every* patient has a cavity, and be ok with only being accurate 20% of the time.</a:t>
            </a:r>
          </a:p>
          <a:p>
            <a:endParaRPr lang="en-US" sz="2400" dirty="0">
              <a:latin typeface="Helvetica" pitchFamily="2" charset="0"/>
            </a:endParaRPr>
          </a:p>
          <a:p>
            <a:r>
              <a:rPr lang="en-US" sz="2400" dirty="0">
                <a:latin typeface="Helvetica" pitchFamily="2" charset="0"/>
              </a:rPr>
              <a:t>We can probably do better than that.</a:t>
            </a:r>
          </a:p>
          <a:p>
            <a:r>
              <a:rPr lang="en-US" sz="2400" dirty="0">
                <a:latin typeface="Helvetica" pitchFamily="2" charset="0"/>
              </a:rPr>
              <a:t>Especially if we consider additional information. Let’s see how life changes when we take evidence into account. i.e., look at posterior probabilities.</a:t>
            </a:r>
            <a:endParaRPr lang="en-US" sz="2100" dirty="0">
              <a:latin typeface="Helvetica" pitchFamily="2" charset="0"/>
            </a:endParaRPr>
          </a:p>
        </p:txBody>
      </p:sp>
    </p:spTree>
    <p:extLst>
      <p:ext uri="{BB962C8B-B14F-4D97-AF65-F5344CB8AC3E}">
        <p14:creationId xmlns:p14="http://schemas.microsoft.com/office/powerpoint/2010/main" val="2074541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Variables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Also, note this convention:</a:t>
            </a:r>
          </a:p>
          <a:p>
            <a:pPr lvl="1"/>
            <a:r>
              <a:rPr lang="en-US" sz="2200" dirty="0">
                <a:latin typeface="Helvetica" pitchFamily="2" charset="0"/>
              </a:rPr>
              <a:t>Random </a:t>
            </a:r>
            <a:r>
              <a:rPr lang="en-US" sz="2200" b="1" dirty="0">
                <a:latin typeface="Helvetica" pitchFamily="2" charset="0"/>
              </a:rPr>
              <a:t>variables</a:t>
            </a:r>
            <a:r>
              <a:rPr lang="en-US" sz="2200" dirty="0">
                <a:latin typeface="Helvetica" pitchFamily="2" charset="0"/>
              </a:rPr>
              <a:t> begin with an upper case letter</a:t>
            </a:r>
          </a:p>
          <a:p>
            <a:pPr lvl="2"/>
            <a:r>
              <a:rPr lang="en-US" sz="2100" dirty="0">
                <a:latin typeface="Helvetica" pitchFamily="2" charset="0"/>
              </a:rPr>
              <a:t>Weather, Coin</a:t>
            </a:r>
          </a:p>
          <a:p>
            <a:pPr lvl="1"/>
            <a:r>
              <a:rPr lang="en-US" sz="2200" dirty="0">
                <a:latin typeface="Helvetica" pitchFamily="2" charset="0"/>
              </a:rPr>
              <a:t>And </a:t>
            </a:r>
            <a:r>
              <a:rPr lang="en-US" sz="2200" b="1" dirty="0">
                <a:latin typeface="Helvetica" pitchFamily="2" charset="0"/>
              </a:rPr>
              <a:t>values</a:t>
            </a:r>
            <a:r>
              <a:rPr lang="en-US" sz="2200" dirty="0">
                <a:latin typeface="Helvetica" pitchFamily="2" charset="0"/>
              </a:rPr>
              <a:t> that a random variable can have begin with a lowercase letter</a:t>
            </a:r>
          </a:p>
          <a:p>
            <a:pPr lvl="2"/>
            <a:r>
              <a:rPr lang="en-US" sz="2100" dirty="0">
                <a:latin typeface="Helvetica" pitchFamily="2" charset="0"/>
              </a:rPr>
              <a:t>heads, tails, sunny, rainy, cloudy, snowy</a:t>
            </a:r>
          </a:p>
          <a:p>
            <a:pPr marL="0" indent="0">
              <a:buNone/>
            </a:pPr>
            <a:endParaRPr lang="en-US" sz="2400" dirty="0">
              <a:latin typeface="Helvetica" pitchFamily="2" charset="0"/>
            </a:endParaRPr>
          </a:p>
          <a:p>
            <a:pPr marL="0" indent="0">
              <a:buNone/>
            </a:pPr>
            <a:endParaRPr lang="en-US" sz="2100" dirty="0">
              <a:latin typeface="Helvetica" pitchFamily="2" charset="0"/>
            </a:endParaRPr>
          </a:p>
        </p:txBody>
      </p:sp>
      <p:sp>
        <p:nvSpPr>
          <p:cNvPr id="4" name="TextBox 3">
            <a:extLst>
              <a:ext uri="{FF2B5EF4-FFF2-40B4-BE49-F238E27FC236}">
                <a16:creationId xmlns:a16="http://schemas.microsoft.com/office/drawing/2014/main" id="{8424BCBB-A511-4E8E-9531-D3565B96D7AA}"/>
              </a:ext>
            </a:extLst>
          </p:cNvPr>
          <p:cNvSpPr txBox="1"/>
          <p:nvPr/>
        </p:nvSpPr>
        <p:spPr>
          <a:xfrm>
            <a:off x="6937957" y="4726691"/>
            <a:ext cx="4318298" cy="2031325"/>
          </a:xfrm>
          <a:prstGeom prst="rect">
            <a:avLst/>
          </a:prstGeom>
          <a:noFill/>
        </p:spPr>
        <p:txBody>
          <a:bodyPr wrap="none" rtlCol="0">
            <a:spAutoFit/>
          </a:bodyPr>
          <a:lstStyle/>
          <a:p>
            <a:pPr marL="0" indent="0" algn="ctr">
              <a:buNone/>
            </a:pPr>
            <a:r>
              <a:rPr lang="en-US" sz="1800" b="1" i="1" dirty="0">
                <a:latin typeface="Helvetica" pitchFamily="2" charset="0"/>
              </a:rPr>
              <a:t>Values of ‘Weather’ Random Variable:</a:t>
            </a:r>
          </a:p>
          <a:p>
            <a:pPr marL="0" indent="0" algn="ctr">
              <a:buNone/>
            </a:pPr>
            <a:endParaRPr lang="en-US" i="1" dirty="0">
              <a:latin typeface="Helvetica" pitchFamily="2" charset="0"/>
            </a:endParaRPr>
          </a:p>
          <a:p>
            <a:pPr marL="0" indent="0" algn="ctr">
              <a:buNone/>
            </a:pPr>
            <a:r>
              <a:rPr lang="en-US" sz="1800" i="1" dirty="0">
                <a:latin typeface="Helvetica" pitchFamily="2" charset="0"/>
              </a:rPr>
              <a:t>sunny</a:t>
            </a:r>
          </a:p>
          <a:p>
            <a:pPr marL="0" indent="0" algn="ctr">
              <a:buNone/>
            </a:pPr>
            <a:r>
              <a:rPr lang="en-US" i="1" dirty="0">
                <a:latin typeface="Helvetica" pitchFamily="2" charset="0"/>
              </a:rPr>
              <a:t>rainy</a:t>
            </a:r>
          </a:p>
          <a:p>
            <a:pPr marL="0" indent="0" algn="ctr">
              <a:buNone/>
            </a:pPr>
            <a:r>
              <a:rPr lang="en-US" sz="1800" i="1" dirty="0">
                <a:latin typeface="Helvetica" pitchFamily="2" charset="0"/>
              </a:rPr>
              <a:t>cloudy</a:t>
            </a:r>
          </a:p>
          <a:p>
            <a:pPr marL="0" indent="0" algn="ctr">
              <a:buNone/>
            </a:pPr>
            <a:r>
              <a:rPr lang="en-US" i="1" dirty="0">
                <a:latin typeface="Helvetica" pitchFamily="2" charset="0"/>
              </a:rPr>
              <a:t>snowy</a:t>
            </a:r>
            <a:endParaRPr lang="en-US" sz="1800" dirty="0">
              <a:latin typeface="Helvetica" pitchFamily="2" charset="0"/>
            </a:endParaRPr>
          </a:p>
          <a:p>
            <a:pPr algn="ctr"/>
            <a:endParaRPr lang="en-US" dirty="0"/>
          </a:p>
        </p:txBody>
      </p:sp>
      <p:sp>
        <p:nvSpPr>
          <p:cNvPr id="5" name="TextBox 4">
            <a:extLst>
              <a:ext uri="{FF2B5EF4-FFF2-40B4-BE49-F238E27FC236}">
                <a16:creationId xmlns:a16="http://schemas.microsoft.com/office/drawing/2014/main" id="{929E4B0E-511D-40F1-AD53-32F129046383}"/>
              </a:ext>
            </a:extLst>
          </p:cNvPr>
          <p:cNvSpPr txBox="1"/>
          <p:nvPr/>
        </p:nvSpPr>
        <p:spPr>
          <a:xfrm>
            <a:off x="1066800" y="5207997"/>
            <a:ext cx="3916329" cy="1477328"/>
          </a:xfrm>
          <a:prstGeom prst="rect">
            <a:avLst/>
          </a:prstGeom>
          <a:noFill/>
        </p:spPr>
        <p:txBody>
          <a:bodyPr wrap="none" rtlCol="0">
            <a:spAutoFit/>
          </a:bodyPr>
          <a:lstStyle/>
          <a:p>
            <a:pPr marL="0" indent="0" algn="ctr">
              <a:buNone/>
            </a:pPr>
            <a:r>
              <a:rPr lang="en-US" sz="1800" b="1" i="1" dirty="0">
                <a:latin typeface="Helvetica" pitchFamily="2" charset="0"/>
              </a:rPr>
              <a:t>Values of ‘Coin’ Random Variable:</a:t>
            </a:r>
          </a:p>
          <a:p>
            <a:pPr marL="0" indent="0" algn="ctr">
              <a:buNone/>
            </a:pPr>
            <a:endParaRPr lang="en-US" i="1" dirty="0">
              <a:latin typeface="Helvetica" pitchFamily="2" charset="0"/>
            </a:endParaRPr>
          </a:p>
          <a:p>
            <a:pPr marL="0" indent="0" algn="ctr">
              <a:buNone/>
            </a:pPr>
            <a:r>
              <a:rPr lang="en-US" sz="1800" i="1" dirty="0">
                <a:latin typeface="Helvetica" pitchFamily="2" charset="0"/>
              </a:rPr>
              <a:t>heads</a:t>
            </a:r>
          </a:p>
          <a:p>
            <a:pPr marL="0" indent="0" algn="ctr">
              <a:buNone/>
            </a:pPr>
            <a:r>
              <a:rPr lang="en-US" i="1" dirty="0">
                <a:latin typeface="Helvetica" pitchFamily="2" charset="0"/>
              </a:rPr>
              <a:t>tails</a:t>
            </a:r>
          </a:p>
          <a:p>
            <a:pPr algn="ctr"/>
            <a:endParaRPr lang="en-US" dirty="0"/>
          </a:p>
        </p:txBody>
      </p:sp>
    </p:spTree>
    <p:extLst>
      <p:ext uri="{BB962C8B-B14F-4D97-AF65-F5344CB8AC3E}">
        <p14:creationId xmlns:p14="http://schemas.microsoft.com/office/powerpoint/2010/main" val="30183940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fontScale="85000" lnSpcReduction="10000"/>
          </a:bodyPr>
          <a:lstStyle/>
          <a:p>
            <a:r>
              <a:rPr lang="en-US" sz="2400" dirty="0">
                <a:latin typeface="Helvetica" pitchFamily="2" charset="0"/>
              </a:rPr>
              <a:t>What is the posterior probability of having a cavity given a toothache?</a:t>
            </a:r>
          </a:p>
          <a:p>
            <a:r>
              <a:rPr lang="en-US" sz="2400" dirty="0">
                <a:latin typeface="Helvetica" pitchFamily="2" charset="0"/>
              </a:rPr>
              <a:t>In other words: what is the conditional probability of having a cavity when you also have a </a:t>
            </a:r>
            <a:r>
              <a:rPr lang="en-US" sz="2400" dirty="0" err="1">
                <a:latin typeface="Helvetica" pitchFamily="2" charset="0"/>
              </a:rPr>
              <a:t>tooathache</a:t>
            </a:r>
            <a:r>
              <a:rPr lang="en-US" sz="2400" dirty="0">
                <a:latin typeface="Helvetica" pitchFamily="2" charset="0"/>
              </a:rPr>
              <a:t>?</a:t>
            </a:r>
          </a:p>
          <a:p>
            <a:r>
              <a:rPr lang="en-US" sz="2400" dirty="0">
                <a:latin typeface="Helvetica" pitchFamily="2" charset="0"/>
              </a:rPr>
              <a:t>In other words: what is </a:t>
            </a:r>
            <a:r>
              <a:rPr lang="en-US" sz="2400" i="1" dirty="0">
                <a:latin typeface="Helvetica" pitchFamily="2" charset="0"/>
              </a:rPr>
              <a:t>P</a:t>
            </a:r>
            <a:r>
              <a:rPr lang="en-US" sz="2400" dirty="0">
                <a:latin typeface="Helvetica" pitchFamily="2" charset="0"/>
              </a:rPr>
              <a:t>(</a:t>
            </a:r>
            <a:r>
              <a:rPr lang="en-US" sz="2400" i="1" dirty="0">
                <a:latin typeface="Helvetica" pitchFamily="2" charset="0"/>
              </a:rPr>
              <a:t>cavity | toothache</a:t>
            </a:r>
            <a:r>
              <a:rPr lang="en-US" sz="2400" dirty="0">
                <a:latin typeface="Helvetica" pitchFamily="2" charset="0"/>
              </a:rPr>
              <a:t>)</a:t>
            </a:r>
          </a:p>
          <a:p>
            <a:r>
              <a:rPr lang="en-US" sz="2400" dirty="0">
                <a:latin typeface="Helvetica" pitchFamily="2" charset="0"/>
              </a:rPr>
              <a:t>In other words: when a new patient walks in, and the dentist asks “do you have a toothache?” and they say “yes I do”, what is the likelihood that they have a cavity?</a:t>
            </a: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3"/>
                          <a:stretch>
                            <a:fillRect l="-50259" t="-3333" r="-100000" b="-316667"/>
                          </a:stretch>
                        </a:blipFill>
                      </a:tcPr>
                    </a:tc>
                    <a:tc hMerge="1">
                      <a:txBody>
                        <a:bodyPr/>
                        <a:lstStyle/>
                        <a:p>
                          <a:endParaRPr lang="en-US" dirty="0"/>
                        </a:p>
                      </a:txBody>
                      <a:tcPr/>
                    </a:tc>
                    <a:tc gridSpan="2">
                      <a:txBody>
                        <a:bodyPr/>
                        <a:lstStyle/>
                        <a:p>
                          <a:endParaRPr lang="en-US"/>
                        </a:p>
                      </a:txBody>
                      <a:tcPr>
                        <a:blipFill>
                          <a:blip r:embed="rId3"/>
                          <a:stretch>
                            <a:fillRect l="-151042" t="-3333" r="-521" b="-316667"/>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101042" t="-106897" r="-302083" b="-227586"/>
                          </a:stretch>
                        </a:blipFill>
                      </a:tcPr>
                    </a:tc>
                    <a:tc>
                      <a:txBody>
                        <a:bodyPr/>
                        <a:lstStyle/>
                        <a:p>
                          <a:endParaRPr lang="en-US"/>
                        </a:p>
                      </a:txBody>
                      <a:tcPr>
                        <a:blipFill>
                          <a:blip r:embed="rId3"/>
                          <a:stretch>
                            <a:fillRect l="-198969" t="-106897" r="-198969" b="-227586"/>
                          </a:stretch>
                        </a:blipFill>
                      </a:tcPr>
                    </a:tc>
                    <a:tc>
                      <a:txBody>
                        <a:bodyPr/>
                        <a:lstStyle/>
                        <a:p>
                          <a:endParaRPr lang="en-US"/>
                        </a:p>
                      </a:txBody>
                      <a:tcPr>
                        <a:blipFill>
                          <a:blip r:embed="rId3"/>
                          <a:stretch>
                            <a:fillRect l="-302083" t="-106897" r="-101042" b="-227586"/>
                          </a:stretch>
                        </a:blipFill>
                      </a:tcPr>
                    </a:tc>
                    <a:tc>
                      <a:txBody>
                        <a:bodyPr/>
                        <a:lstStyle/>
                        <a:p>
                          <a:endParaRPr lang="en-US"/>
                        </a:p>
                      </a:txBody>
                      <a:tcPr>
                        <a:blipFill>
                          <a:blip r:embed="rId3"/>
                          <a:stretch>
                            <a:fillRect l="-402083" t="-106897" r="-1042" b="-227586"/>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0000" r="-40208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3"/>
                          <a:stretch>
                            <a:fillRect l="-1042" t="-310345"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74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lnSpcReduction="10000"/>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r>
              <a:rPr lang="en-US" sz="2000" dirty="0">
                <a:latin typeface="Helvetica" pitchFamily="2" charset="0"/>
              </a:rPr>
              <a:t>WELL… to start things off, we can just completely disregard any world that involves </a:t>
            </a:r>
            <a:r>
              <a:rPr lang="en-US" sz="2000" i="1" dirty="0">
                <a:latin typeface="Helvetica" pitchFamily="2" charset="0"/>
              </a:rPr>
              <a:t>¬toothache</a:t>
            </a:r>
            <a:r>
              <a:rPr lang="en-US" sz="2000" dirty="0">
                <a:latin typeface="Helvetica" pitchFamily="2" charset="0"/>
              </a:rPr>
              <a:t>, because </a:t>
            </a:r>
            <a:r>
              <a:rPr lang="en-US" sz="2000" i="1" dirty="0">
                <a:latin typeface="Helvetica" pitchFamily="2" charset="0"/>
              </a:rPr>
              <a:t>toothache</a:t>
            </a:r>
            <a:r>
              <a:rPr lang="en-US" sz="2000" dirty="0">
                <a:latin typeface="Helvetica" pitchFamily="2" charset="0"/>
              </a:rPr>
              <a:t> is given.</a:t>
            </a:r>
          </a:p>
          <a:p>
            <a:pPr marL="0" indent="0">
              <a:buNone/>
            </a:pPr>
            <a:endParaRPr lang="en-US" sz="2000" dirty="0">
              <a:latin typeface="Helvetica" pitchFamily="2" charset="0"/>
            </a:endParaRPr>
          </a:p>
          <a:p>
            <a:pPr marL="0" indent="0">
              <a:buNone/>
            </a:pPr>
            <a:r>
              <a:rPr lang="en-US" sz="2000" dirty="0">
                <a:latin typeface="Helvetica" pitchFamily="2" charset="0"/>
              </a:rPr>
              <a:t>(Those of you who are probability experts might gasp at the next slide, but don’t worry, we’ll address it soon).</a:t>
            </a:r>
          </a:p>
          <a:p>
            <a:pPr marL="0" indent="0">
              <a:buNone/>
            </a:pP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3"/>
                          <a:stretch>
                            <a:fillRect l="-50259" t="-3333" r="-100000" b="-316667"/>
                          </a:stretch>
                        </a:blipFill>
                      </a:tcPr>
                    </a:tc>
                    <a:tc hMerge="1">
                      <a:txBody>
                        <a:bodyPr/>
                        <a:lstStyle/>
                        <a:p>
                          <a:endParaRPr lang="en-US" dirty="0"/>
                        </a:p>
                      </a:txBody>
                      <a:tcPr/>
                    </a:tc>
                    <a:tc gridSpan="2">
                      <a:txBody>
                        <a:bodyPr/>
                        <a:lstStyle/>
                        <a:p>
                          <a:endParaRPr lang="en-US"/>
                        </a:p>
                      </a:txBody>
                      <a:tcPr>
                        <a:blipFill>
                          <a:blip r:embed="rId3"/>
                          <a:stretch>
                            <a:fillRect l="-151042" t="-3333" r="-521" b="-316667"/>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101042" t="-106897" r="-302083" b="-227586"/>
                          </a:stretch>
                        </a:blipFill>
                      </a:tcPr>
                    </a:tc>
                    <a:tc>
                      <a:txBody>
                        <a:bodyPr/>
                        <a:lstStyle/>
                        <a:p>
                          <a:endParaRPr lang="en-US"/>
                        </a:p>
                      </a:txBody>
                      <a:tcPr>
                        <a:blipFill>
                          <a:blip r:embed="rId3"/>
                          <a:stretch>
                            <a:fillRect l="-198969" t="-106897" r="-198969" b="-227586"/>
                          </a:stretch>
                        </a:blipFill>
                      </a:tcPr>
                    </a:tc>
                    <a:tc>
                      <a:txBody>
                        <a:bodyPr/>
                        <a:lstStyle/>
                        <a:p>
                          <a:endParaRPr lang="en-US"/>
                        </a:p>
                      </a:txBody>
                      <a:tcPr>
                        <a:blipFill>
                          <a:blip r:embed="rId3"/>
                          <a:stretch>
                            <a:fillRect l="-302083" t="-106897" r="-101042" b="-227586"/>
                          </a:stretch>
                        </a:blipFill>
                      </a:tcPr>
                    </a:tc>
                    <a:tc>
                      <a:txBody>
                        <a:bodyPr/>
                        <a:lstStyle/>
                        <a:p>
                          <a:endParaRPr lang="en-US"/>
                        </a:p>
                      </a:txBody>
                      <a:tcPr>
                        <a:blipFill>
                          <a:blip r:embed="rId3"/>
                          <a:stretch>
                            <a:fillRect l="-402083" t="-106897" r="-1042" b="-227586"/>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0000" r="-40208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3"/>
                          <a:stretch>
                            <a:fillRect l="-1042" t="-310345"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727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3176678"/>
          </a:xfrm>
        </p:spPr>
        <p:txBody>
          <a:bodyPr>
            <a:normAutofit fontScale="92500" lnSpcReduction="20000"/>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r>
              <a:rPr lang="en-US" sz="2000" dirty="0">
                <a:latin typeface="Helvetica" pitchFamily="2" charset="0"/>
              </a:rPr>
              <a:t>So we eliminate the “not toothache” worlds, because we know they don’t apply to us.</a:t>
            </a:r>
          </a:p>
          <a:p>
            <a:pPr marL="0" indent="0">
              <a:buNone/>
            </a:pPr>
            <a:endParaRPr lang="en-US" sz="2000" dirty="0">
              <a:latin typeface="Helvetica" pitchFamily="2" charset="0"/>
            </a:endParaRPr>
          </a:p>
          <a:p>
            <a:pPr marL="0" indent="0">
              <a:buNone/>
            </a:pPr>
            <a:r>
              <a:rPr lang="en-US" sz="2000" dirty="0">
                <a:latin typeface="Helvetica" pitchFamily="2" charset="0"/>
              </a:rPr>
              <a:t>We don’t have any information about the Catch variable – the dentist hasn’t gotten a chance to get this data yet.</a:t>
            </a:r>
          </a:p>
          <a:p>
            <a:pPr marL="0" indent="0">
              <a:buNone/>
            </a:pPr>
            <a:endParaRPr lang="en-US" sz="2000" dirty="0">
              <a:latin typeface="Helvetica" pitchFamily="2" charset="0"/>
            </a:endParaRPr>
          </a:p>
          <a:p>
            <a:pPr marL="0" indent="0">
              <a:buNone/>
            </a:pPr>
            <a:r>
              <a:rPr lang="en-US" sz="2000" dirty="0">
                <a:latin typeface="Helvetica" pitchFamily="2" charset="0"/>
              </a:rPr>
              <a:t>That means we still need to consider both </a:t>
            </a:r>
            <a:r>
              <a:rPr lang="en-US" sz="2000" i="1" dirty="0">
                <a:latin typeface="Helvetica" pitchFamily="2" charset="0"/>
              </a:rPr>
              <a:t>catch</a:t>
            </a:r>
            <a:r>
              <a:rPr lang="en-US" sz="2000" dirty="0">
                <a:latin typeface="Helvetica" pitchFamily="2" charset="0"/>
              </a:rPr>
              <a:t> worlds and </a:t>
            </a:r>
            <a:r>
              <a:rPr lang="en-US" sz="2000" i="1" dirty="0">
                <a:latin typeface="Helvetica" pitchFamily="2" charset="0"/>
              </a:rPr>
              <a:t>¬catch</a:t>
            </a:r>
            <a:r>
              <a:rPr lang="en-US" sz="2000" dirty="0">
                <a:latin typeface="Helvetica" pitchFamily="2" charset="0"/>
              </a:rPr>
              <a:t> worlds, so let’s just kind of collapse those columns by summing them together.</a:t>
            </a:r>
          </a:p>
          <a:p>
            <a:pPr marL="0" indent="0">
              <a:buNone/>
            </a:pP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3"/>
                          <a:stretch>
                            <a:fillRect l="-50259" t="-3333" r="-100000" b="-316667"/>
                          </a:stretch>
                        </a:blipFill>
                      </a:tcPr>
                    </a:tc>
                    <a:tc hMerge="1">
                      <a:txBody>
                        <a:bodyPr/>
                        <a:lstStyle/>
                        <a:p>
                          <a:endParaRPr lang="en-US" dirty="0"/>
                        </a:p>
                      </a:txBody>
                      <a:tcPr/>
                    </a:tc>
                    <a:tc gridSpan="2">
                      <a:txBody>
                        <a:bodyPr/>
                        <a:lstStyle/>
                        <a:p>
                          <a:endParaRPr lang="en-US"/>
                        </a:p>
                      </a:txBody>
                      <a:tcPr>
                        <a:blipFill>
                          <a:blip r:embed="rId3"/>
                          <a:stretch>
                            <a:fillRect l="-151042" t="-3333" r="-521" b="-316667"/>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101042" t="-106897" r="-302083" b="-227586"/>
                          </a:stretch>
                        </a:blipFill>
                      </a:tcPr>
                    </a:tc>
                    <a:tc>
                      <a:txBody>
                        <a:bodyPr/>
                        <a:lstStyle/>
                        <a:p>
                          <a:endParaRPr lang="en-US"/>
                        </a:p>
                      </a:txBody>
                      <a:tcPr>
                        <a:blipFill>
                          <a:blip r:embed="rId3"/>
                          <a:stretch>
                            <a:fillRect l="-198969" t="-106897" r="-198969" b="-227586"/>
                          </a:stretch>
                        </a:blipFill>
                      </a:tcPr>
                    </a:tc>
                    <a:tc>
                      <a:txBody>
                        <a:bodyPr/>
                        <a:lstStyle/>
                        <a:p>
                          <a:endParaRPr lang="en-US"/>
                        </a:p>
                      </a:txBody>
                      <a:tcPr>
                        <a:blipFill>
                          <a:blip r:embed="rId3"/>
                          <a:stretch>
                            <a:fillRect l="-302083" t="-106897" r="-101042" b="-227586"/>
                          </a:stretch>
                        </a:blipFill>
                      </a:tcPr>
                    </a:tc>
                    <a:tc>
                      <a:txBody>
                        <a:bodyPr/>
                        <a:lstStyle/>
                        <a:p>
                          <a:endParaRPr lang="en-US"/>
                        </a:p>
                      </a:txBody>
                      <a:tcPr>
                        <a:blipFill>
                          <a:blip r:embed="rId3"/>
                          <a:stretch>
                            <a:fillRect l="-402083" t="-106897" r="-1042" b="-227586"/>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0000" r="-402083" b="-120000"/>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3"/>
                          <a:stretch>
                            <a:fillRect l="-1042" t="-310345"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2989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r>
              <a:rPr lang="en-US" sz="2000" dirty="0">
                <a:latin typeface="Helvetica" pitchFamily="2" charset="0"/>
              </a:rPr>
              <a:t>Like this! If we do the addition…</a:t>
            </a:r>
          </a:p>
          <a:p>
            <a:pPr marL="0" indent="0">
              <a:buNone/>
            </a:pPr>
            <a:endParaRPr lang="en-US" sz="2000" dirty="0">
              <a:latin typeface="Helvetica" pitchFamily="2" charset="0"/>
            </a:endParaRPr>
          </a:p>
          <a:p>
            <a:pPr marL="0" indent="0">
              <a:buNone/>
            </a:pP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1030015638"/>
                  </p:ext>
                </p:extLst>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 + 0.012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256131">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 + 0.064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1030015638"/>
                  </p:ext>
                </p:extLst>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50259" t="-3448" r="-100000" b="-331034"/>
                          </a:stretch>
                        </a:blipFill>
                      </a:tcPr>
                    </a:tc>
                    <a:tc gridSpan="2">
                      <a:txBody>
                        <a:bodyPr/>
                        <a:lstStyle/>
                        <a:p>
                          <a:endParaRPr lang="en-US"/>
                        </a:p>
                      </a:txBody>
                      <a:tcPr>
                        <a:blipFill>
                          <a:blip r:embed="rId3"/>
                          <a:stretch>
                            <a:fillRect l="-151042" t="-3448" r="-521" b="-331034"/>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endParaRPr lang="en-US"/>
                        </a:p>
                      </a:txBody>
                      <a:tcPr>
                        <a:blipFill>
                          <a:blip r:embed="rId3"/>
                          <a:stretch>
                            <a:fillRect l="-302083" t="-100000" r="-101042" b="-220000"/>
                          </a:stretch>
                        </a:blipFill>
                      </a:tcPr>
                    </a:tc>
                    <a:tc>
                      <a:txBody>
                        <a:bodyPr/>
                        <a:lstStyle/>
                        <a:p>
                          <a:endParaRPr lang="en-US"/>
                        </a:p>
                      </a:txBody>
                      <a:tcPr>
                        <a:blipFill>
                          <a:blip r:embed="rId3"/>
                          <a:stretch>
                            <a:fillRect l="-402083" t="-100000" r="-1042" b="-220000"/>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6897" r="-402083"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0.108 + 0.012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65760">
                    <a:tc>
                      <a:txBody>
                        <a:bodyPr/>
                        <a:lstStyle/>
                        <a:p>
                          <a:endParaRPr lang="en-US"/>
                        </a:p>
                      </a:txBody>
                      <a:tcPr>
                        <a:blipFill>
                          <a:blip r:embed="rId3"/>
                          <a:stretch>
                            <a:fillRect l="-1042" t="-306897" r="-40208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 + 0.064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889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r>
              <a:rPr lang="en-US" sz="2000" dirty="0">
                <a:latin typeface="Helvetica" pitchFamily="2" charset="0"/>
              </a:rPr>
              <a:t>Like this! If we do the addition…</a:t>
            </a:r>
          </a:p>
          <a:p>
            <a:pPr marL="0" indent="0">
              <a:buNone/>
            </a:pPr>
            <a:endParaRPr lang="en-US" sz="2000" dirty="0">
              <a:latin typeface="Helvetica" pitchFamily="2" charset="0"/>
            </a:endParaRPr>
          </a:p>
          <a:p>
            <a:pPr marL="0" indent="0">
              <a:buNone/>
            </a:pP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1215590078"/>
                  </p:ext>
                </p:extLst>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256131">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1215590078"/>
                  </p:ext>
                </p:extLst>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50259" t="-3448" r="-100000" b="-331034"/>
                          </a:stretch>
                        </a:blipFill>
                      </a:tcPr>
                    </a:tc>
                    <a:tc gridSpan="2">
                      <a:txBody>
                        <a:bodyPr/>
                        <a:lstStyle/>
                        <a:p>
                          <a:endParaRPr lang="en-US"/>
                        </a:p>
                      </a:txBody>
                      <a:tcPr>
                        <a:blipFill>
                          <a:blip r:embed="rId3"/>
                          <a:stretch>
                            <a:fillRect l="-151042" t="-3448" r="-521" b="-331034"/>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endParaRPr lang="en-US"/>
                        </a:p>
                      </a:txBody>
                      <a:tcPr>
                        <a:blipFill>
                          <a:blip r:embed="rId3"/>
                          <a:stretch>
                            <a:fillRect l="-302083" t="-100000" r="-101042" b="-220000"/>
                          </a:stretch>
                        </a:blipFill>
                      </a:tcPr>
                    </a:tc>
                    <a:tc>
                      <a:txBody>
                        <a:bodyPr/>
                        <a:lstStyle/>
                        <a:p>
                          <a:endParaRPr lang="en-US"/>
                        </a:p>
                      </a:txBody>
                      <a:tcPr>
                        <a:blipFill>
                          <a:blip r:embed="rId3"/>
                          <a:stretch>
                            <a:fillRect l="-402083" t="-100000" r="-1042" b="-220000"/>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6897" r="-402083"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65760">
                    <a:tc>
                      <a:txBody>
                        <a:bodyPr/>
                        <a:lstStyle/>
                        <a:p>
                          <a:endParaRPr lang="en-US"/>
                        </a:p>
                      </a:txBody>
                      <a:tcPr>
                        <a:blipFill>
                          <a:blip r:embed="rId3"/>
                          <a:stretch>
                            <a:fillRect l="-1042" t="-306897" r="-40208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7095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3405278"/>
          </a:xfrm>
        </p:spPr>
        <p:txBody>
          <a:bodyPr>
            <a:normAutofit/>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r>
              <a:rPr lang="en-US" sz="2000" dirty="0">
                <a:latin typeface="Helvetica" pitchFamily="2" charset="0"/>
              </a:rPr>
              <a:t>Like this! If we do the addition… well, wait a second…</a:t>
            </a:r>
          </a:p>
          <a:p>
            <a:r>
              <a:rPr lang="en-US" sz="2000" dirty="0">
                <a:latin typeface="Helvetica" pitchFamily="2" charset="0"/>
              </a:rPr>
              <a:t>The unconditional probability of a cavity was 20% -- with no additional data, there is a 20 percent chance any individual will have a cavity. </a:t>
            </a:r>
          </a:p>
          <a:p>
            <a:r>
              <a:rPr lang="en-US" sz="2000" dirty="0">
                <a:latin typeface="Helvetica" pitchFamily="2" charset="0"/>
              </a:rPr>
              <a:t>But this seems to be saying that if you have a toothache, the probability is only 12%? If you have a toothache, you are *less* likely to have a cavity? </a:t>
            </a:r>
          </a:p>
          <a:p>
            <a:pPr marL="0" indent="0">
              <a:buNone/>
            </a:pPr>
            <a:r>
              <a:rPr lang="en-US" sz="2000" dirty="0">
                <a:latin typeface="Helvetica" pitchFamily="2" charset="0"/>
              </a:rPr>
              <a:t>That doesn’t sound right… </a:t>
            </a:r>
            <a:r>
              <a:rPr lang="en-US" sz="2000" b="1" dirty="0">
                <a:solidFill>
                  <a:srgbClr val="0070C0"/>
                </a:solidFill>
                <a:latin typeface="Helvetica" pitchFamily="2" charset="0"/>
              </a:rPr>
              <a:t>What happened? Where did we go wrong?</a:t>
            </a:r>
          </a:p>
          <a:p>
            <a:pPr marL="0" indent="0">
              <a:buNone/>
            </a:pPr>
            <a:endParaRPr lang="en-US" sz="2000" dirty="0">
              <a:latin typeface="Helvetica" pitchFamily="2" charset="0"/>
            </a:endParaRPr>
          </a:p>
          <a:p>
            <a:pPr marL="0" indent="0">
              <a:buNone/>
            </a:pP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256131">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50259" t="-3448" r="-100000" b="-331034"/>
                          </a:stretch>
                        </a:blipFill>
                      </a:tcPr>
                    </a:tc>
                    <a:tc gridSpan="2">
                      <a:txBody>
                        <a:bodyPr/>
                        <a:lstStyle/>
                        <a:p>
                          <a:endParaRPr lang="en-US"/>
                        </a:p>
                      </a:txBody>
                      <a:tcPr>
                        <a:blipFill>
                          <a:blip r:embed="rId3"/>
                          <a:stretch>
                            <a:fillRect l="-151042" t="-3448" r="-521" b="-331034"/>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endParaRPr lang="en-US"/>
                        </a:p>
                      </a:txBody>
                      <a:tcPr>
                        <a:blipFill>
                          <a:blip r:embed="rId3"/>
                          <a:stretch>
                            <a:fillRect l="-302083" t="-100000" r="-101042" b="-220000"/>
                          </a:stretch>
                        </a:blipFill>
                      </a:tcPr>
                    </a:tc>
                    <a:tc>
                      <a:txBody>
                        <a:bodyPr/>
                        <a:lstStyle/>
                        <a:p>
                          <a:endParaRPr lang="en-US"/>
                        </a:p>
                      </a:txBody>
                      <a:tcPr>
                        <a:blipFill>
                          <a:blip r:embed="rId3"/>
                          <a:stretch>
                            <a:fillRect l="-402083" t="-100000" r="-1042" b="-220000"/>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6897" r="-402083"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65760">
                    <a:tc>
                      <a:txBody>
                        <a:bodyPr/>
                        <a:lstStyle/>
                        <a:p>
                          <a:endParaRPr lang="en-US"/>
                        </a:p>
                      </a:txBody>
                      <a:tcPr>
                        <a:blipFill>
                          <a:blip r:embed="rId3"/>
                          <a:stretch>
                            <a:fillRect l="-1042" t="-306897" r="-40208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2663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297374"/>
            <a:ext cx="10058400" cy="3405278"/>
          </a:xfrm>
        </p:spPr>
        <p:txBody>
          <a:bodyPr>
            <a:normAutofit/>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r>
              <a:rPr lang="en-US" sz="2000" dirty="0">
                <a:latin typeface="Helvetica" pitchFamily="2" charset="0"/>
              </a:rPr>
              <a:t>The problem is we are violating fundamental principles of probability! </a:t>
            </a:r>
          </a:p>
          <a:p>
            <a:pPr marL="0" indent="0">
              <a:buNone/>
            </a:pPr>
            <a:r>
              <a:rPr lang="en-US" sz="2000" dirty="0">
                <a:latin typeface="Helvetica" pitchFamily="2" charset="0"/>
              </a:rPr>
              <a:t>Remember: the sum of *all* the cells in our table need to add up to 1. But we violated that when we threw away all of the </a:t>
            </a:r>
            <a:r>
              <a:rPr lang="en-US" sz="2000" i="1" dirty="0">
                <a:latin typeface="Helvetica" pitchFamily="2" charset="0"/>
              </a:rPr>
              <a:t>¬toothache </a:t>
            </a:r>
            <a:r>
              <a:rPr lang="en-US" sz="2000" dirty="0">
                <a:latin typeface="Helvetica" pitchFamily="2" charset="0"/>
              </a:rPr>
              <a:t>numbers.</a:t>
            </a:r>
          </a:p>
          <a:p>
            <a:pPr marL="0" indent="0">
              <a:buNone/>
            </a:pPr>
            <a:r>
              <a:rPr lang="en-US" sz="2000" dirty="0">
                <a:latin typeface="Helvetica" pitchFamily="2" charset="0"/>
              </a:rPr>
              <a:t>You can see that the remaining numbers (0.12 and 0.08) do *not* add up to 1. </a:t>
            </a:r>
          </a:p>
          <a:p>
            <a:pPr marL="0" indent="0">
              <a:buNone/>
            </a:pPr>
            <a:endParaRPr lang="en-US" sz="2000" dirty="0">
              <a:latin typeface="Helvetica" pitchFamily="2" charset="0"/>
            </a:endParaRPr>
          </a:p>
          <a:p>
            <a:pPr marL="0" indent="0">
              <a:buNone/>
            </a:pPr>
            <a:r>
              <a:rPr lang="en-US" sz="2000" dirty="0">
                <a:latin typeface="Helvetica" pitchFamily="2" charset="0"/>
              </a:rPr>
              <a:t>Good news: there’s an easy fix through </a:t>
            </a:r>
            <a:r>
              <a:rPr lang="en-US" sz="2000" b="1" dirty="0">
                <a:latin typeface="Helvetica" pitchFamily="2" charset="0"/>
              </a:rPr>
              <a:t>normalization</a:t>
            </a:r>
            <a:r>
              <a:rPr lang="en-US" sz="2000" dirty="0">
                <a:latin typeface="Helvetica" pitchFamily="2" charset="0"/>
              </a:rPr>
              <a:t>. </a:t>
            </a:r>
          </a:p>
          <a:p>
            <a:pPr marL="0" indent="0">
              <a:buNone/>
            </a:pPr>
            <a:endParaRPr lang="en-US" sz="2000" dirty="0">
              <a:latin typeface="Helvetica" pitchFamily="2" charset="0"/>
            </a:endParaRPr>
          </a:p>
          <a:p>
            <a:pPr marL="0" indent="0">
              <a:buNone/>
            </a:pP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256131">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50259" t="-3448" r="-100000" b="-331034"/>
                          </a:stretch>
                        </a:blipFill>
                      </a:tcPr>
                    </a:tc>
                    <a:tc gridSpan="2">
                      <a:txBody>
                        <a:bodyPr/>
                        <a:lstStyle/>
                        <a:p>
                          <a:endParaRPr lang="en-US"/>
                        </a:p>
                      </a:txBody>
                      <a:tcPr>
                        <a:blipFill>
                          <a:blip r:embed="rId3"/>
                          <a:stretch>
                            <a:fillRect l="-151042" t="-3448" r="-521" b="-331034"/>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endParaRPr lang="en-US"/>
                        </a:p>
                      </a:txBody>
                      <a:tcPr>
                        <a:blipFill>
                          <a:blip r:embed="rId3"/>
                          <a:stretch>
                            <a:fillRect l="-302083" t="-100000" r="-101042" b="-220000"/>
                          </a:stretch>
                        </a:blipFill>
                      </a:tcPr>
                    </a:tc>
                    <a:tc>
                      <a:txBody>
                        <a:bodyPr/>
                        <a:lstStyle/>
                        <a:p>
                          <a:endParaRPr lang="en-US"/>
                        </a:p>
                      </a:txBody>
                      <a:tcPr>
                        <a:blipFill>
                          <a:blip r:embed="rId3"/>
                          <a:stretch>
                            <a:fillRect l="-402083" t="-100000" r="-1042" b="-220000"/>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6897" r="-402083"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65760">
                    <a:tc>
                      <a:txBody>
                        <a:bodyPr/>
                        <a:lstStyle/>
                        <a:p>
                          <a:endParaRPr lang="en-US"/>
                        </a:p>
                      </a:txBody>
                      <a:tcPr>
                        <a:blipFill>
                          <a:blip r:embed="rId3"/>
                          <a:stretch>
                            <a:fillRect l="-1042" t="-306897" r="-40208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0.08</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2764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3013392"/>
              </a:xfrm>
            </p:spPr>
            <p:txBody>
              <a:bodyPr>
                <a:normAutofit fontScale="92500" lnSpcReduction="20000"/>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r>
                  <a:rPr lang="en-US" sz="2000" dirty="0">
                    <a:latin typeface="Helvetica" pitchFamily="2" charset="0"/>
                  </a:rPr>
                  <a:t>Normalization just means that we multiply every cell in the table by a single number (represented as </a:t>
                </a: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𝛼</m:t>
                    </m:r>
                    <m:r>
                      <a:rPr lang="en-US" sz="2000" b="0" i="1" smtClean="0">
                        <a:latin typeface="Cambria Math" panose="02040503050406030204" pitchFamily="18" charset="0"/>
                        <a:ea typeface="Linux Libertine" panose="02000503000000000000" pitchFamily="2" charset="0"/>
                        <a:cs typeface="Linux Libertine" panose="02000503000000000000" pitchFamily="2" charset="0"/>
                      </a:rPr>
                      <m:t> ) </m:t>
                    </m:r>
                  </m:oMath>
                </a14:m>
                <a:r>
                  <a:rPr lang="en-US" sz="2000" dirty="0">
                    <a:latin typeface="Helvetica" pitchFamily="2" charset="0"/>
                  </a:rPr>
                  <a:t>which causes all the cells in the table to sum to 1 again.</a:t>
                </a:r>
              </a:p>
              <a:p>
                <a:pPr marL="0" indent="0">
                  <a:buNone/>
                </a:pPr>
                <a:endParaRPr lang="en-US" sz="2000" dirty="0">
                  <a:latin typeface="Helvetica" pitchFamily="2" charset="0"/>
                </a:endParaRPr>
              </a:p>
              <a:p>
                <a:pPr marL="0" indent="0">
                  <a:buNone/>
                </a:pPr>
                <a:r>
                  <a:rPr lang="en-US" sz="2000" dirty="0">
                    <a:latin typeface="Helvetica" pitchFamily="2" charset="0"/>
                  </a:rPr>
                  <a:t>Or in other words, we make an equation where the sum of all the numbers multiplied by </a:t>
                </a: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000" dirty="0">
                    <a:latin typeface="Helvetica" pitchFamily="2" charset="0"/>
                  </a:rPr>
                  <a:t> sum to 1, and then we solve for </a:t>
                </a:r>
                <a14:m>
                  <m:oMath xmlns:m="http://schemas.openxmlformats.org/officeDocument/2006/math">
                    <m:r>
                      <a:rPr lang="en-US" sz="2000" i="1" smtClean="0">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000" dirty="0">
                    <a:latin typeface="Helvetica" pitchFamily="2" charset="0"/>
                  </a:rPr>
                  <a:t>.</a:t>
                </a:r>
              </a:p>
              <a:p>
                <a:pPr marL="0" indent="0">
                  <a:buNone/>
                </a:pPr>
                <a:endParaRPr lang="en-US" sz="2000" dirty="0">
                  <a:latin typeface="Helvetica" pitchFamily="2" charset="0"/>
                </a:endParaRPr>
              </a:p>
              <a:p>
                <a:pPr marL="0" indent="0" algn="ctr">
                  <a:buNone/>
                </a:pPr>
                <a:r>
                  <a:rPr lang="en-US" sz="2000" dirty="0">
                    <a:latin typeface="Helvetica" pitchFamily="2" charset="0"/>
                  </a:rPr>
                  <a:t>0.12</a:t>
                </a: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000" dirty="0">
                    <a:latin typeface="Helvetica" pitchFamily="2" charset="0"/>
                  </a:rPr>
                  <a:t> + 0.08</a:t>
                </a: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000" dirty="0">
                    <a:latin typeface="Helvetica" pitchFamily="2" charset="0"/>
                  </a:rPr>
                  <a:t> = 1</a:t>
                </a:r>
              </a:p>
              <a:p>
                <a:pPr marL="0" indent="0">
                  <a:buNone/>
                </a:pPr>
                <a:endParaRPr lang="en-US" sz="2000" dirty="0">
                  <a:latin typeface="Helvetica" pitchFamily="2" charset="0"/>
                </a:endParaRPr>
              </a:p>
              <a:p>
                <a:pPr marL="0" indent="0">
                  <a:buNone/>
                </a:pPr>
                <a:endParaRPr lang="en-US" sz="21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452722"/>
                <a:ext cx="10058400" cy="3013392"/>
              </a:xfrm>
              <a:blipFill>
                <a:blip r:embed="rId3"/>
                <a:stretch>
                  <a:fillRect l="-631" t="-837" b="-2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877949111"/>
                  </p:ext>
                </p:extLst>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a:t>
                          </a:r>
                          <a14:m>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𝛼</m:t>
                              </m:r>
                            </m:oMath>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256131">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0.08</a:t>
                          </a:r>
                          <a14:m>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𝛼</m:t>
                              </m:r>
                            </m:oMath>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877949111"/>
                  </p:ext>
                </p:extLst>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50259" t="-3448" r="-100000" b="-331034"/>
                          </a:stretch>
                        </a:blipFill>
                      </a:tcPr>
                    </a:tc>
                    <a:tc gridSpan="2">
                      <a:txBody>
                        <a:bodyPr/>
                        <a:lstStyle/>
                        <a:p>
                          <a:endParaRPr lang="en-US"/>
                        </a:p>
                      </a:txBody>
                      <a:tcPr>
                        <a:blipFill>
                          <a:blip r:embed="rId4"/>
                          <a:stretch>
                            <a:fillRect l="-151042" t="-3448" r="-521" b="-331034"/>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endParaRPr lang="en-US"/>
                        </a:p>
                      </a:txBody>
                      <a:tcPr>
                        <a:blipFill>
                          <a:blip r:embed="rId4"/>
                          <a:stretch>
                            <a:fillRect l="-302083" t="-100000" r="-101042" b="-220000"/>
                          </a:stretch>
                        </a:blipFill>
                      </a:tcPr>
                    </a:tc>
                    <a:tc>
                      <a:txBody>
                        <a:bodyPr/>
                        <a:lstStyle/>
                        <a:p>
                          <a:endParaRPr lang="en-US"/>
                        </a:p>
                      </a:txBody>
                      <a:tcPr>
                        <a:blipFill>
                          <a:blip r:embed="rId4"/>
                          <a:stretch>
                            <a:fillRect l="-402083" t="-100000" r="-1042" b="-220000"/>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7586"/>
                          </a:stretch>
                        </a:blipFill>
                      </a:tcPr>
                    </a:tc>
                    <a:tc>
                      <a:txBody>
                        <a:bodyPr/>
                        <a:lstStyle/>
                        <a:p>
                          <a:endParaRPr lang="en-US"/>
                        </a:p>
                      </a:txBody>
                      <a:tcPr>
                        <a:blipFill>
                          <a:blip r:embed="rId4"/>
                          <a:stretch>
                            <a:fillRect l="-50259" t="-206897" r="-100000"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65760">
                    <a:tc>
                      <a:txBody>
                        <a:bodyPr/>
                        <a:lstStyle/>
                        <a:p>
                          <a:endParaRPr lang="en-US"/>
                        </a:p>
                      </a:txBody>
                      <a:tcPr>
                        <a:blipFill>
                          <a:blip r:embed="rId4"/>
                          <a:stretch>
                            <a:fillRect l="-1042" t="-306897" r="-402083" b="-27586"/>
                          </a:stretch>
                        </a:blipFill>
                      </a:tcPr>
                    </a:tc>
                    <a:tc>
                      <a:txBody>
                        <a:bodyPr/>
                        <a:lstStyle/>
                        <a:p>
                          <a:endParaRPr lang="en-US"/>
                        </a:p>
                      </a:txBody>
                      <a:tcPr>
                        <a:blipFill>
                          <a:blip r:embed="rId4"/>
                          <a:stretch>
                            <a:fillRect l="-50259" t="-306897" r="-100000"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842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fontScale="85000" lnSpcReduction="20000"/>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r>
                  <a:rPr lang="en-US" sz="2000" dirty="0">
                    <a:latin typeface="Helvetica" pitchFamily="2" charset="0"/>
                  </a:rPr>
                  <a:t>Normalization just means that we multiply every cell in the table by a single number (represented as </a:t>
                </a: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𝛼</m:t>
                    </m:r>
                    <m:r>
                      <a:rPr lang="en-US" sz="2000" b="0" i="1" smtClean="0">
                        <a:latin typeface="Cambria Math" panose="02040503050406030204" pitchFamily="18" charset="0"/>
                        <a:ea typeface="Linux Libertine" panose="02000503000000000000" pitchFamily="2" charset="0"/>
                        <a:cs typeface="Linux Libertine" panose="02000503000000000000" pitchFamily="2" charset="0"/>
                      </a:rPr>
                      <m:t> ) </m:t>
                    </m:r>
                  </m:oMath>
                </a14:m>
                <a:r>
                  <a:rPr lang="en-US" sz="2000" dirty="0">
                    <a:latin typeface="Helvetica" pitchFamily="2" charset="0"/>
                  </a:rPr>
                  <a:t>which causes all the cells in the table to sum to 1 again.</a:t>
                </a:r>
              </a:p>
              <a:p>
                <a:pPr marL="0" indent="0">
                  <a:buNone/>
                </a:pPr>
                <a:endParaRPr lang="en-US" sz="2000" dirty="0">
                  <a:latin typeface="Helvetica" pitchFamily="2" charset="0"/>
                </a:endParaRPr>
              </a:p>
              <a:p>
                <a:pPr marL="0" indent="0" algn="ctr">
                  <a:buNone/>
                </a:pPr>
                <a:r>
                  <a:rPr lang="en-US" sz="2000" dirty="0">
                    <a:latin typeface="Helvetica" pitchFamily="2" charset="0"/>
                  </a:rPr>
                  <a:t>0.12</a:t>
                </a: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000" dirty="0">
                    <a:latin typeface="Helvetica" pitchFamily="2" charset="0"/>
                  </a:rPr>
                  <a:t> + 0.08</a:t>
                </a: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000" dirty="0">
                    <a:latin typeface="Helvetica" pitchFamily="2" charset="0"/>
                  </a:rPr>
                  <a:t> = 1</a:t>
                </a:r>
              </a:p>
              <a:p>
                <a:pPr marL="0" indent="0" algn="ctr">
                  <a:buNone/>
                </a:pPr>
                <a:r>
                  <a:rPr lang="en-US" sz="2000" dirty="0">
                    <a:latin typeface="Helvetica" pitchFamily="2" charset="0"/>
                  </a:rPr>
                  <a:t>By some algebra…</a:t>
                </a:r>
              </a:p>
              <a:p>
                <a:pPr marL="0" indent="0" algn="ctr">
                  <a:buNone/>
                </a:pP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000" dirty="0">
                    <a:latin typeface="Helvetica" pitchFamily="2" charset="0"/>
                  </a:rPr>
                  <a:t> = 5</a:t>
                </a:r>
              </a:p>
              <a:p>
                <a:pPr marL="0" indent="0">
                  <a:buNone/>
                </a:pPr>
                <a:endParaRPr lang="en-US" sz="2000" dirty="0">
                  <a:latin typeface="Helvetica" pitchFamily="2" charset="0"/>
                </a:endParaRPr>
              </a:p>
              <a:p>
                <a:pPr marL="0" indent="0">
                  <a:buNone/>
                </a:pPr>
                <a:endParaRPr lang="en-US" sz="21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452722"/>
                <a:ext cx="10058400" cy="2500021"/>
              </a:xfrm>
              <a:blipFill>
                <a:blip r:embed="rId3"/>
                <a:stretch>
                  <a:fillRect l="-379" t="-505" b="-2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0.12</a:t>
                          </a:r>
                          <a14:m>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𝛼</m:t>
                              </m:r>
                            </m:oMath>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256131">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0.08</a:t>
                          </a:r>
                          <a14:m>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𝛼</m:t>
                              </m:r>
                            </m:oMath>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50259" t="-3448" r="-100000" b="-331034"/>
                          </a:stretch>
                        </a:blipFill>
                      </a:tcPr>
                    </a:tc>
                    <a:tc gridSpan="2">
                      <a:txBody>
                        <a:bodyPr/>
                        <a:lstStyle/>
                        <a:p>
                          <a:endParaRPr lang="en-US"/>
                        </a:p>
                      </a:txBody>
                      <a:tcPr>
                        <a:blipFill>
                          <a:blip r:embed="rId4"/>
                          <a:stretch>
                            <a:fillRect l="-151042" t="-3448" r="-521" b="-331034"/>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endParaRPr lang="en-US"/>
                        </a:p>
                      </a:txBody>
                      <a:tcPr>
                        <a:blipFill>
                          <a:blip r:embed="rId4"/>
                          <a:stretch>
                            <a:fillRect l="-302083" t="-100000" r="-101042" b="-220000"/>
                          </a:stretch>
                        </a:blipFill>
                      </a:tcPr>
                    </a:tc>
                    <a:tc>
                      <a:txBody>
                        <a:bodyPr/>
                        <a:lstStyle/>
                        <a:p>
                          <a:endParaRPr lang="en-US"/>
                        </a:p>
                      </a:txBody>
                      <a:tcPr>
                        <a:blipFill>
                          <a:blip r:embed="rId4"/>
                          <a:stretch>
                            <a:fillRect l="-402083" t="-100000" r="-1042" b="-220000"/>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7586"/>
                          </a:stretch>
                        </a:blipFill>
                      </a:tcPr>
                    </a:tc>
                    <a:tc>
                      <a:txBody>
                        <a:bodyPr/>
                        <a:lstStyle/>
                        <a:p>
                          <a:endParaRPr lang="en-US"/>
                        </a:p>
                      </a:txBody>
                      <a:tcPr>
                        <a:blipFill>
                          <a:blip r:embed="rId4"/>
                          <a:stretch>
                            <a:fillRect l="-50259" t="-206897" r="-100000"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65760">
                    <a:tc>
                      <a:txBody>
                        <a:bodyPr/>
                        <a:lstStyle/>
                        <a:p>
                          <a:endParaRPr lang="en-US"/>
                        </a:p>
                      </a:txBody>
                      <a:tcPr>
                        <a:blipFill>
                          <a:blip r:embed="rId4"/>
                          <a:stretch>
                            <a:fillRect l="-1042" t="-306897" r="-402083" b="-27586"/>
                          </a:stretch>
                        </a:blipFill>
                      </a:tcPr>
                    </a:tc>
                    <a:tc>
                      <a:txBody>
                        <a:bodyPr/>
                        <a:lstStyle/>
                        <a:p>
                          <a:endParaRPr lang="en-US"/>
                        </a:p>
                      </a:txBody>
                      <a:tcPr>
                        <a:blipFill>
                          <a:blip r:embed="rId4"/>
                          <a:stretch>
                            <a:fillRect l="-50259" t="-306897" r="-100000"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638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Full Joint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997064"/>
              </a:xfrm>
            </p:spPr>
            <p:txBody>
              <a:bodyPr>
                <a:normAutofit fontScale="85000" lnSpcReduction="10000"/>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endParaRPr lang="en-US" sz="2200" dirty="0">
                  <a:latin typeface="Helvetica" pitchFamily="2" charset="0"/>
                </a:endParaRPr>
              </a:p>
              <a:p>
                <a:pPr marL="0" indent="0" algn="ctr">
                  <a:buNone/>
                </a:pPr>
                <a:r>
                  <a:rPr lang="en-US" sz="2200" dirty="0">
                    <a:latin typeface="Helvetica" pitchFamily="2" charset="0"/>
                  </a:rPr>
                  <a:t>0.12</a:t>
                </a:r>
                <a14:m>
                  <m:oMath xmlns:m="http://schemas.openxmlformats.org/officeDocument/2006/math">
                    <m:r>
                      <a:rPr lang="en-US" sz="22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+ 0.08</a:t>
                </a:r>
                <a14:m>
                  <m:oMath xmlns:m="http://schemas.openxmlformats.org/officeDocument/2006/math">
                    <m:r>
                      <a:rPr lang="en-US" sz="22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 1</a:t>
                </a:r>
              </a:p>
              <a:p>
                <a:pPr marL="0" indent="0" algn="ctr">
                  <a:buNone/>
                </a:pPr>
                <a:r>
                  <a:rPr lang="en-US" sz="2200" dirty="0">
                    <a:latin typeface="Helvetica" pitchFamily="2" charset="0"/>
                  </a:rPr>
                  <a:t>By some algebra…</a:t>
                </a:r>
              </a:p>
              <a:p>
                <a:pPr marL="0" indent="0" algn="ctr">
                  <a:buNone/>
                </a:pPr>
                <a14:m>
                  <m:oMath xmlns:m="http://schemas.openxmlformats.org/officeDocument/2006/math">
                    <m:r>
                      <a:rPr lang="en-US" sz="22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 5</a:t>
                </a:r>
              </a:p>
              <a:p>
                <a:pPr marL="0" indent="0" algn="ctr">
                  <a:buNone/>
                </a:pPr>
                <a:endParaRPr lang="en-US" sz="2200" dirty="0">
                  <a:latin typeface="Helvetica" pitchFamily="2" charset="0"/>
                </a:endParaRPr>
              </a:p>
              <a:p>
                <a:pPr marL="0" indent="0" algn="ctr">
                  <a:buNone/>
                </a:pPr>
                <a:r>
                  <a:rPr lang="en-US" sz="2200" dirty="0">
                    <a:latin typeface="Helvetica" pitchFamily="2" charset="0"/>
                  </a:rPr>
                  <a:t>And then once you have that normalization factor, you multiply all the cells in the table by it.</a:t>
                </a:r>
              </a:p>
              <a:p>
                <a:pPr marL="0" indent="0">
                  <a:buNone/>
                </a:pPr>
                <a:endParaRPr lang="en-US" sz="2000" dirty="0">
                  <a:latin typeface="Helvetica" pitchFamily="2" charset="0"/>
                </a:endParaRPr>
              </a:p>
              <a:p>
                <a:pPr marL="0" indent="0">
                  <a:buNone/>
                </a:pPr>
                <a:endParaRPr lang="en-US" sz="21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452722"/>
                <a:ext cx="10058400" cy="2997064"/>
              </a:xfrm>
              <a:blipFill>
                <a:blip r:embed="rId3"/>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2308071361"/>
                  </p:ext>
                </p:extLst>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256131">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extLst>
                  <p:ext uri="{D42A27DB-BD31-4B8C-83A1-F6EECF244321}">
                    <p14:modId xmlns:p14="http://schemas.microsoft.com/office/powerpoint/2010/main" val="2308071361"/>
                  </p:ext>
                </p:extLst>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50259" t="-3448" r="-100000" b="-331034"/>
                          </a:stretch>
                        </a:blipFill>
                      </a:tcPr>
                    </a:tc>
                    <a:tc gridSpan="2">
                      <a:txBody>
                        <a:bodyPr/>
                        <a:lstStyle/>
                        <a:p>
                          <a:endParaRPr lang="en-US"/>
                        </a:p>
                      </a:txBody>
                      <a:tcPr>
                        <a:blipFill>
                          <a:blip r:embed="rId4"/>
                          <a:stretch>
                            <a:fillRect l="-151042" t="-3448" r="-521" b="-331034"/>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endParaRPr lang="en-US"/>
                        </a:p>
                      </a:txBody>
                      <a:tcPr>
                        <a:blipFill>
                          <a:blip r:embed="rId4"/>
                          <a:stretch>
                            <a:fillRect l="-302083" t="-100000" r="-101042" b="-220000"/>
                          </a:stretch>
                        </a:blipFill>
                      </a:tcPr>
                    </a:tc>
                    <a:tc>
                      <a:txBody>
                        <a:bodyPr/>
                        <a:lstStyle/>
                        <a:p>
                          <a:endParaRPr lang="en-US"/>
                        </a:p>
                      </a:txBody>
                      <a:tcPr>
                        <a:blipFill>
                          <a:blip r:embed="rId4"/>
                          <a:stretch>
                            <a:fillRect l="-402083" t="-100000" r="-1042" b="-220000"/>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65760">
                    <a:tc>
                      <a:txBody>
                        <a:bodyPr/>
                        <a:lstStyle/>
                        <a:p>
                          <a:endParaRPr lang="en-US"/>
                        </a:p>
                      </a:txBody>
                      <a:tcPr>
                        <a:blipFill>
                          <a:blip r:embed="rId4"/>
                          <a:stretch>
                            <a:fillRect l="-1042" t="-306897" r="-40208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01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Variables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Why are they called “random” variables? Well…</a:t>
            </a:r>
          </a:p>
          <a:p>
            <a:endParaRPr lang="en-US" sz="2400" dirty="0">
              <a:latin typeface="Helvetica" pitchFamily="2" charset="0"/>
            </a:endParaRPr>
          </a:p>
          <a:p>
            <a:pPr marL="0" indent="0">
              <a:buNone/>
            </a:pPr>
            <a:r>
              <a:rPr lang="en-US" sz="2400" dirty="0">
                <a:latin typeface="Helvetica" pitchFamily="2" charset="0"/>
              </a:rPr>
              <a:t>You can call them “random” variables because, if the value is not known in advance (e.g., we don’t know what the weather is), it can be helpful to think of the value as being chosen at ”random.”</a:t>
            </a:r>
          </a:p>
        </p:txBody>
      </p:sp>
    </p:spTree>
    <p:extLst>
      <p:ext uri="{BB962C8B-B14F-4D97-AF65-F5344CB8AC3E}">
        <p14:creationId xmlns:p14="http://schemas.microsoft.com/office/powerpoint/2010/main" val="3314674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a:t>
            </a:r>
          </a:p>
          <a:p>
            <a:pPr marL="0" indent="0">
              <a:buNone/>
            </a:pPr>
            <a:r>
              <a:rPr lang="en-US" sz="2000" dirty="0">
                <a:latin typeface="Helvetica" pitchFamily="2" charset="0"/>
              </a:rPr>
              <a:t>What we just did was calculate </a:t>
            </a:r>
            <a:r>
              <a:rPr lang="en-US" sz="2000" b="1" dirty="0">
                <a:latin typeface="Helvetica" pitchFamily="2" charset="0"/>
              </a:rPr>
              <a:t>P</a:t>
            </a:r>
            <a:r>
              <a:rPr lang="en-US" sz="2000" dirty="0">
                <a:latin typeface="Helvetica" pitchFamily="2" charset="0"/>
              </a:rPr>
              <a:t>(</a:t>
            </a:r>
            <a:r>
              <a:rPr lang="en-US" sz="2000" i="1" dirty="0">
                <a:latin typeface="Helvetica" pitchFamily="2" charset="0"/>
              </a:rPr>
              <a:t>Cavity</a:t>
            </a:r>
            <a:r>
              <a:rPr lang="en-US" sz="2000" dirty="0">
                <a:latin typeface="Helvetica" pitchFamily="2" charset="0"/>
              </a:rPr>
              <a:t> | </a:t>
            </a:r>
            <a:r>
              <a:rPr lang="en-US" sz="2000" i="1" dirty="0">
                <a:latin typeface="Helvetica" pitchFamily="2" charset="0"/>
              </a:rPr>
              <a:t>toothache</a:t>
            </a:r>
            <a:r>
              <a:rPr lang="en-US" sz="2000" dirty="0">
                <a:latin typeface="Helvetica" pitchFamily="2" charset="0"/>
              </a:rPr>
              <a:t>)!</a:t>
            </a:r>
          </a:p>
          <a:p>
            <a:pPr marL="0" indent="0">
              <a:buNone/>
            </a:pPr>
            <a:r>
              <a:rPr lang="en-US" sz="2000" dirty="0">
                <a:latin typeface="Helvetica" pitchFamily="2" charset="0"/>
              </a:rPr>
              <a:t>The joint distribution of all values for </a:t>
            </a:r>
            <a:r>
              <a:rPr lang="en-US" sz="2000" i="1" dirty="0">
                <a:latin typeface="Helvetica" pitchFamily="2" charset="0"/>
              </a:rPr>
              <a:t>Cavity</a:t>
            </a:r>
            <a:r>
              <a:rPr lang="en-US" sz="2000" dirty="0">
                <a:latin typeface="Helvetica" pitchFamily="2" charset="0"/>
              </a:rPr>
              <a:t> given that </a:t>
            </a:r>
            <a:r>
              <a:rPr lang="en-US" sz="2000" i="1" dirty="0">
                <a:latin typeface="Helvetica" pitchFamily="2" charset="0"/>
              </a:rPr>
              <a:t>Toothache</a:t>
            </a:r>
            <a:r>
              <a:rPr lang="en-US" sz="2000" dirty="0">
                <a:latin typeface="Helvetica" pitchFamily="2" charset="0"/>
              </a:rPr>
              <a:t> has the value </a:t>
            </a:r>
            <a:r>
              <a:rPr lang="en-US" sz="2000" i="1" dirty="0">
                <a:latin typeface="Helvetica" pitchFamily="2" charset="0"/>
              </a:rPr>
              <a:t>toothache.</a:t>
            </a:r>
          </a:p>
          <a:p>
            <a:pPr marL="0" indent="0">
              <a:buNone/>
            </a:pPr>
            <a:r>
              <a:rPr lang="en-US" sz="2000" dirty="0">
                <a:latin typeface="Helvetica" pitchFamily="2" charset="0"/>
              </a:rPr>
              <a:t>Now that we have this table, we can easily look up what we want!</a:t>
            </a:r>
          </a:p>
          <a:p>
            <a:pPr marL="0" indent="0">
              <a:buNone/>
            </a:pPr>
            <a:endParaRPr lang="en-US" sz="2000" dirty="0">
              <a:latin typeface="Helvetica" pitchFamily="2" charset="0"/>
            </a:endParaRPr>
          </a:p>
          <a:p>
            <a:pPr marL="0" indent="0">
              <a:buNone/>
            </a:pP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256131">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50259" t="-3448" r="-100000" b="-331034"/>
                          </a:stretch>
                        </a:blipFill>
                      </a:tcPr>
                    </a:tc>
                    <a:tc gridSpan="2">
                      <a:txBody>
                        <a:bodyPr/>
                        <a:lstStyle/>
                        <a:p>
                          <a:endParaRPr lang="en-US"/>
                        </a:p>
                      </a:txBody>
                      <a:tcPr>
                        <a:blipFill>
                          <a:blip r:embed="rId3"/>
                          <a:stretch>
                            <a:fillRect l="-151042" t="-3448" r="-521" b="-331034"/>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endParaRPr lang="en-US"/>
                        </a:p>
                      </a:txBody>
                      <a:tcPr>
                        <a:blipFill>
                          <a:blip r:embed="rId3"/>
                          <a:stretch>
                            <a:fillRect l="-302083" t="-100000" r="-101042" b="-220000"/>
                          </a:stretch>
                        </a:blipFill>
                      </a:tcPr>
                    </a:tc>
                    <a:tc>
                      <a:txBody>
                        <a:bodyPr/>
                        <a:lstStyle/>
                        <a:p>
                          <a:endParaRPr lang="en-US"/>
                        </a:p>
                      </a:txBody>
                      <a:tcPr>
                        <a:blipFill>
                          <a:blip r:embed="rId3"/>
                          <a:stretch>
                            <a:fillRect l="-402083" t="-100000" r="-1042" b="-220000"/>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6897" r="-402083"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65760">
                    <a:tc>
                      <a:txBody>
                        <a:bodyPr/>
                        <a:lstStyle/>
                        <a:p>
                          <a:endParaRPr lang="en-US"/>
                        </a:p>
                      </a:txBody>
                      <a:tcPr>
                        <a:blipFill>
                          <a:blip r:embed="rId3"/>
                          <a:stretch>
                            <a:fillRect l="-1042" t="-306897" r="-40208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2166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Dentistry 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452722"/>
            <a:ext cx="10058400" cy="2500021"/>
          </a:xfrm>
        </p:spPr>
        <p:txBody>
          <a:bodyPr>
            <a:normAutofit lnSpcReduction="10000"/>
          </a:bodyPr>
          <a:lstStyle/>
          <a:p>
            <a:pPr marL="0" indent="0" algn="ctr">
              <a:buNone/>
            </a:pPr>
            <a:r>
              <a:rPr lang="en-US" sz="2000" i="1" dirty="0">
                <a:latin typeface="Helvetica" pitchFamily="2" charset="0"/>
              </a:rPr>
              <a:t>P</a:t>
            </a:r>
            <a:r>
              <a:rPr lang="en-US" sz="2000" dirty="0">
                <a:latin typeface="Helvetica" pitchFamily="2" charset="0"/>
              </a:rPr>
              <a:t>(</a:t>
            </a:r>
            <a:r>
              <a:rPr lang="en-US" sz="2000" i="1" dirty="0">
                <a:latin typeface="Helvetica" pitchFamily="2" charset="0"/>
              </a:rPr>
              <a:t>cavity | toothache</a:t>
            </a:r>
            <a:r>
              <a:rPr lang="en-US" sz="2000" dirty="0">
                <a:latin typeface="Helvetica" pitchFamily="2" charset="0"/>
              </a:rPr>
              <a:t>) = .60</a:t>
            </a:r>
          </a:p>
          <a:p>
            <a:pPr marL="0" indent="0">
              <a:buNone/>
            </a:pPr>
            <a:r>
              <a:rPr lang="en-US" sz="2000" dirty="0">
                <a:latin typeface="Helvetica" pitchFamily="2" charset="0"/>
              </a:rPr>
              <a:t>If the patient comes into the dentist and reports having a toothache, then there is a 60% chance that they have a cavity.</a:t>
            </a:r>
          </a:p>
          <a:p>
            <a:pPr marL="0" indent="0">
              <a:buNone/>
            </a:pPr>
            <a:endParaRPr lang="en-US" sz="2000" dirty="0">
              <a:latin typeface="Helvetica" pitchFamily="2" charset="0"/>
            </a:endParaRPr>
          </a:p>
          <a:p>
            <a:pPr marL="0" indent="0">
              <a:buNone/>
            </a:pPr>
            <a:r>
              <a:rPr lang="en-US" sz="2000" dirty="0">
                <a:latin typeface="Helvetica" pitchFamily="2" charset="0"/>
              </a:rPr>
              <a:t>Which intuitively makes more sense! With no evidence there was a 20% chance, but with toothache evidence, there is 60% chance! Sounds right!</a:t>
            </a:r>
          </a:p>
          <a:p>
            <a:pPr marL="0" indent="0">
              <a:buNone/>
            </a:pPr>
            <a:endParaRPr lang="en-US" sz="2000" dirty="0">
              <a:latin typeface="Helvetica" pitchFamily="2" charset="0"/>
            </a:endParaRPr>
          </a:p>
          <a:p>
            <a:pPr marL="0" indent="0">
              <a:buNone/>
            </a:pPr>
            <a:endParaRPr lang="en-US" sz="2100"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256131">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2586F2AF-BF75-2549-AE85-650CA1708248}"/>
                  </a:ext>
                </a:extLst>
              </p:cNvPr>
              <p:cNvGraphicFramePr>
                <a:graphicFrameLocks noGrp="1"/>
              </p:cNvGraphicFramePr>
              <p:nvPr/>
            </p:nvGraphicFramePr>
            <p:xfrm>
              <a:off x="2356292" y="1921919"/>
              <a:ext cx="6096000" cy="1478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50259" t="-3448" r="-100000" b="-331034"/>
                          </a:stretch>
                        </a:blipFill>
                      </a:tcPr>
                    </a:tc>
                    <a:tc gridSpan="2">
                      <a:txBody>
                        <a:bodyPr/>
                        <a:lstStyle/>
                        <a:p>
                          <a:endParaRPr lang="en-US"/>
                        </a:p>
                      </a:txBody>
                      <a:tcPr>
                        <a:blipFill>
                          <a:blip r:embed="rId3"/>
                          <a:stretch>
                            <a:fillRect l="-151042" t="-3448" r="-521" b="-331034"/>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endParaRPr lang="en-US"/>
                        </a:p>
                      </a:txBody>
                      <a:tcPr>
                        <a:blipFill>
                          <a:blip r:embed="rId3"/>
                          <a:stretch>
                            <a:fillRect l="-302083" t="-100000" r="-101042" b="-220000"/>
                          </a:stretch>
                        </a:blipFill>
                      </a:tcPr>
                    </a:tc>
                    <a:tc>
                      <a:txBody>
                        <a:bodyPr/>
                        <a:lstStyle/>
                        <a:p>
                          <a:endParaRPr lang="en-US"/>
                        </a:p>
                      </a:txBody>
                      <a:tcPr>
                        <a:blipFill>
                          <a:blip r:embed="rId3"/>
                          <a:stretch>
                            <a:fillRect l="-402083" t="-100000" r="-1042" b="-220000"/>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6897" r="-402083" b="-1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0.60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65760">
                    <a:tc>
                      <a:txBody>
                        <a:bodyPr/>
                        <a:lstStyle/>
                        <a:p>
                          <a:endParaRPr lang="en-US"/>
                        </a:p>
                      </a:txBody>
                      <a:tcPr>
                        <a:blipFill>
                          <a:blip r:embed="rId3"/>
                          <a:stretch>
                            <a:fillRect l="-1042" t="-306897" r="-402083" b="-27586"/>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0.40</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88C443B7-9F48-8744-9297-2EAEB3E2B857}"/>
              </a:ext>
            </a:extLst>
          </p:cNvPr>
          <p:cNvSpPr/>
          <p:nvPr/>
        </p:nvSpPr>
        <p:spPr>
          <a:xfrm>
            <a:off x="2296489" y="1861794"/>
            <a:ext cx="1273216" cy="79865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7C72B0-2C22-3541-BE04-9FE6B6A30F69}"/>
              </a:ext>
            </a:extLst>
          </p:cNvPr>
          <p:cNvSpPr/>
          <p:nvPr/>
        </p:nvSpPr>
        <p:spPr>
          <a:xfrm>
            <a:off x="5998461" y="1921918"/>
            <a:ext cx="2453832" cy="148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5836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Causality and Diagnosis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fontScale="92500" lnSpcReduction="10000"/>
          </a:bodyPr>
          <a:lstStyle/>
          <a:p>
            <a:r>
              <a:rPr lang="en-US" sz="2400" dirty="0">
                <a:latin typeface="Helvetica" pitchFamily="2" charset="0"/>
              </a:rPr>
              <a:t>When we speak of cause and effect, we speak of two events that often occur together (the cause first, followed by the effect).</a:t>
            </a:r>
          </a:p>
          <a:p>
            <a:endParaRPr lang="en-US" sz="2400" dirty="0">
              <a:latin typeface="Helvetica" pitchFamily="2" charset="0"/>
            </a:endParaRPr>
          </a:p>
          <a:p>
            <a:r>
              <a:rPr lang="en-US" sz="2400" dirty="0">
                <a:latin typeface="Helvetica" pitchFamily="2" charset="0"/>
              </a:rPr>
              <a:t>First order logic is well suited for reasoning in the </a:t>
            </a:r>
            <a:r>
              <a:rPr lang="en-US" sz="2400" b="1" dirty="0">
                <a:latin typeface="Helvetica" pitchFamily="2" charset="0"/>
              </a:rPr>
              <a:t>causal direction</a:t>
            </a:r>
            <a:r>
              <a:rPr lang="en-US" sz="2400" dirty="0">
                <a:latin typeface="Helvetica" pitchFamily="2" charset="0"/>
              </a:rPr>
              <a:t>. Logical deduction asks “Given some cause, what will be the effect.”</a:t>
            </a:r>
          </a:p>
          <a:p>
            <a:endParaRPr lang="en-US" sz="2400" dirty="0">
              <a:latin typeface="Helvetica" pitchFamily="2" charset="0"/>
            </a:endParaRPr>
          </a:p>
          <a:p>
            <a:r>
              <a:rPr lang="en-US" sz="2400" dirty="0">
                <a:latin typeface="Helvetica" pitchFamily="2" charset="0"/>
              </a:rPr>
              <a:t>Logic is poorly suited for to reasoning in the opposite, or </a:t>
            </a:r>
            <a:r>
              <a:rPr lang="en-US" sz="2400" b="1" dirty="0">
                <a:latin typeface="Helvetica" pitchFamily="2" charset="0"/>
              </a:rPr>
              <a:t>diagnostic direction</a:t>
            </a:r>
            <a:r>
              <a:rPr lang="en-US" sz="2400" dirty="0">
                <a:latin typeface="Helvetica" pitchFamily="2" charset="0"/>
              </a:rPr>
              <a:t>. “Given some effect, what was  the cause”</a:t>
            </a:r>
          </a:p>
          <a:p>
            <a:pPr lvl="1"/>
            <a:r>
              <a:rPr lang="en-US" sz="1900" dirty="0">
                <a:latin typeface="Helvetica" pitchFamily="2" charset="0"/>
              </a:rPr>
              <a:t>Or in a more medical domain: “given some symptom (effect), what is the disease (cause)”?</a:t>
            </a:r>
          </a:p>
        </p:txBody>
      </p:sp>
    </p:spTree>
    <p:extLst>
      <p:ext uri="{BB962C8B-B14F-4D97-AF65-F5344CB8AC3E}">
        <p14:creationId xmlns:p14="http://schemas.microsoft.com/office/powerpoint/2010/main" val="29796413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fontScale="85000" lnSpcReduction="20000"/>
              </a:bodyPr>
              <a:lstStyle/>
              <a:p>
                <a:r>
                  <a:rPr lang="en-US" sz="2400" dirty="0">
                    <a:latin typeface="Helvetica" pitchFamily="2" charset="0"/>
                  </a:rPr>
                  <a:t>So, we saw this when we first learned about conditional probability:</a:t>
                </a:r>
              </a:p>
              <a:p>
                <a:pPr marL="0" indent="0">
                  <a:buNone/>
                </a:pPr>
                <a:endParaRPr lang="en-US" sz="24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𝑒𝑣𝑒𝑛𝑡</m:t>
                          </m:r>
                          <m:r>
                            <a:rPr lang="en-US" sz="2000" i="1">
                              <a:latin typeface="Cambria Math" panose="02040503050406030204" pitchFamily="18" charset="0"/>
                            </a:rPr>
                            <m:t>|</m:t>
                          </m:r>
                          <m:r>
                            <a:rPr lang="en-US" sz="2000" i="1">
                              <a:latin typeface="Cambria Math" panose="02040503050406030204" pitchFamily="18" charset="0"/>
                            </a:rPr>
                            <m:t>𝑒𝑣𝑖𝑑𝑒𝑛𝑐𝑒</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𝑒𝑣𝑒𝑛𝑡</m:t>
                              </m:r>
                              <m:r>
                                <a:rPr lang="en-US" sz="2000" i="1">
                                  <a:latin typeface="Cambria Math" panose="02040503050406030204" pitchFamily="18" charset="0"/>
                                </a:rPr>
                                <m:t>∧</m:t>
                              </m:r>
                              <m:r>
                                <a:rPr lang="en-US" sz="2000" i="1">
                                  <a:latin typeface="Cambria Math" panose="02040503050406030204" pitchFamily="18" charset="0"/>
                                </a:rPr>
                                <m:t>𝑒𝑣𝑖𝑑𝑒𝑛𝑐𝑒</m:t>
                              </m:r>
                            </m:e>
                          </m:d>
                        </m:num>
                        <m:den>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𝑒𝑣𝑖𝑑𝑒𝑛𝑐𝑒</m:t>
                              </m:r>
                            </m:e>
                          </m:d>
                        </m:den>
                      </m:f>
                    </m:oMath>
                  </m:oMathPara>
                </a14:m>
                <a:endParaRPr lang="en-US" sz="1900" dirty="0">
                  <a:latin typeface="Helvetica" pitchFamily="2" charset="0"/>
                </a:endParaRPr>
              </a:p>
              <a:p>
                <a:pPr marL="0" indent="0">
                  <a:buNone/>
                </a:pPr>
                <a:endParaRPr lang="en-US" sz="1900" dirty="0">
                  <a:latin typeface="Helvetica" pitchFamily="2" charset="0"/>
                </a:endParaRPr>
              </a:p>
              <a:p>
                <a:pPr marL="0" indent="0" algn="ctr">
                  <a:buNone/>
                </a:pPr>
                <a:r>
                  <a:rPr lang="en-US" sz="1900" dirty="0">
                    <a:latin typeface="Helvetica" pitchFamily="2" charset="0"/>
                  </a:rPr>
                  <a:t>Just for kicks, let’s re-write it like this. Just subbing out symbols. So</a:t>
                </a:r>
              </a:p>
              <a:p>
                <a:pPr marL="0" indent="0" algn="ctr">
                  <a:buNone/>
                </a:pPr>
                <a:r>
                  <a:rPr lang="en-US" sz="1900" i="1" dirty="0">
                    <a:latin typeface="Helvetica" pitchFamily="2" charset="0"/>
                  </a:rPr>
                  <a:t>a </a:t>
                </a:r>
                <a:r>
                  <a:rPr lang="en-US" sz="1900" dirty="0">
                    <a:latin typeface="Helvetica" pitchFamily="2" charset="0"/>
                  </a:rPr>
                  <a:t>= event</a:t>
                </a:r>
              </a:p>
              <a:p>
                <a:pPr marL="0" indent="0" algn="ctr">
                  <a:buNone/>
                </a:pPr>
                <a:r>
                  <a:rPr lang="en-US" sz="1900" i="1" dirty="0">
                    <a:latin typeface="Helvetica" pitchFamily="2" charset="0"/>
                  </a:rPr>
                  <a:t>b </a:t>
                </a:r>
                <a:r>
                  <a:rPr lang="en-US" sz="1900" dirty="0">
                    <a:latin typeface="Helvetica" pitchFamily="2" charset="0"/>
                  </a:rPr>
                  <a:t>= evidence</a:t>
                </a:r>
              </a:p>
              <a:p>
                <a:pPr marL="0" indent="0" algn="ctr">
                  <a:buNone/>
                </a:pPr>
                <a:endParaRPr lang="en-US" sz="19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b="0" i="1" smtClean="0">
                              <a:latin typeface="Cambria Math" panose="02040503050406030204" pitchFamily="18" charset="0"/>
                            </a:rPr>
                            <m:t>𝑎</m:t>
                          </m:r>
                          <m:r>
                            <a:rPr lang="en-US" sz="1800" i="1">
                              <a:latin typeface="Cambria Math" panose="02040503050406030204" pitchFamily="18" charset="0"/>
                            </a:rPr>
                            <m:t>|</m:t>
                          </m:r>
                          <m:r>
                            <a:rPr lang="en-US" sz="1800" b="0" i="1" smtClean="0">
                              <a:latin typeface="Cambria Math" panose="02040503050406030204" pitchFamily="18" charset="0"/>
                            </a:rPr>
                            <m:t>𝑏</m:t>
                          </m:r>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b="0" i="1" smtClean="0">
                                  <a:latin typeface="Cambria Math" panose="02040503050406030204" pitchFamily="18" charset="0"/>
                                </a:rPr>
                                <m:t>𝑎</m:t>
                              </m:r>
                              <m:r>
                                <a:rPr lang="en-US" sz="1800" i="1">
                                  <a:latin typeface="Cambria Math" panose="02040503050406030204" pitchFamily="18" charset="0"/>
                                </a:rPr>
                                <m:t>∧</m:t>
                              </m:r>
                              <m:r>
                                <a:rPr lang="en-US" sz="1800" b="0" i="1" smtClean="0">
                                  <a:latin typeface="Cambria Math" panose="02040503050406030204" pitchFamily="18" charset="0"/>
                                </a:rPr>
                                <m:t>𝑏</m:t>
                              </m:r>
                            </m:e>
                          </m:d>
                        </m:num>
                        <m:den>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b="0" i="1" smtClean="0">
                                  <a:latin typeface="Cambria Math" panose="02040503050406030204" pitchFamily="18" charset="0"/>
                                </a:rPr>
                                <m:t>𝑏</m:t>
                              </m:r>
                            </m:e>
                          </m:d>
                        </m:den>
                      </m:f>
                    </m:oMath>
                  </m:oMathPara>
                </a14:m>
                <a:endParaRPr lang="en-US" sz="19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631" t="-643"/>
                </a:stretch>
              </a:blipFill>
            </p:spPr>
            <p:txBody>
              <a:bodyPr/>
              <a:lstStyle/>
              <a:p>
                <a:r>
                  <a:rPr lang="en-US">
                    <a:noFill/>
                  </a:rPr>
                  <a:t> </a:t>
                </a:r>
              </a:p>
            </p:txBody>
          </p:sp>
        </mc:Fallback>
      </mc:AlternateContent>
    </p:spTree>
    <p:extLst>
      <p:ext uri="{BB962C8B-B14F-4D97-AF65-F5344CB8AC3E}">
        <p14:creationId xmlns:p14="http://schemas.microsoft.com/office/powerpoint/2010/main" val="18652097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fontScale="85000" lnSpcReduction="20000"/>
              </a:bodyPr>
              <a:lstStyle/>
              <a:p>
                <a:r>
                  <a:rPr lang="en-US" sz="2400" dirty="0">
                    <a:latin typeface="Helvetica" pitchFamily="2" charset="0"/>
                  </a:rPr>
                  <a:t>Now, let’s write it down twice, in both directions. If a is an effect and b is a cause, the first is </a:t>
                </a:r>
              </a:p>
              <a:p>
                <a:pPr lvl="1"/>
                <a:r>
                  <a:rPr lang="en-US" sz="2200" dirty="0">
                    <a:latin typeface="Helvetica" pitchFamily="2" charset="0"/>
                  </a:rPr>
                  <a:t>“what is the probability of this effect given this cause” (causal), </a:t>
                </a:r>
              </a:p>
              <a:p>
                <a:r>
                  <a:rPr lang="en-US" sz="2400" dirty="0">
                    <a:latin typeface="Helvetica" pitchFamily="2" charset="0"/>
                  </a:rPr>
                  <a:t>and the second is </a:t>
                </a:r>
              </a:p>
              <a:p>
                <a:pPr lvl="1"/>
                <a:r>
                  <a:rPr lang="en-US" sz="2200" dirty="0">
                    <a:latin typeface="Helvetica" pitchFamily="2" charset="0"/>
                  </a:rPr>
                  <a:t>“what is the probability of this cause given this effect” (diagnostic).</a:t>
                </a:r>
              </a:p>
              <a:p>
                <a:pPr marL="0" indent="0" algn="ctr">
                  <a:buNone/>
                </a:pPr>
                <a:endParaRPr lang="en-US" sz="19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𝑎</m:t>
                          </m:r>
                          <m:r>
                            <a:rPr lang="en-US" sz="2200" i="1">
                              <a:latin typeface="Cambria Math" panose="02040503050406030204" pitchFamily="18" charset="0"/>
                            </a:rPr>
                            <m:t>|</m:t>
                          </m:r>
                          <m:r>
                            <a:rPr lang="en-US" sz="2200" b="0" i="1" smtClean="0">
                              <a:latin typeface="Cambria Math" panose="02040503050406030204" pitchFamily="18" charset="0"/>
                            </a:rPr>
                            <m:t>𝑏</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𝑎</m:t>
                              </m:r>
                              <m:r>
                                <a:rPr lang="en-US" sz="2200" i="1">
                                  <a:latin typeface="Cambria Math" panose="02040503050406030204" pitchFamily="18" charset="0"/>
                                </a:rPr>
                                <m:t>∧</m:t>
                              </m:r>
                              <m:r>
                                <a:rPr lang="en-US" sz="2200" b="0" i="1" smtClean="0">
                                  <a:latin typeface="Cambria Math" panose="02040503050406030204" pitchFamily="18" charset="0"/>
                                </a:rPr>
                                <m:t>𝑏</m:t>
                              </m:r>
                            </m:e>
                          </m:d>
                        </m:num>
                        <m:den>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𝑏</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𝑏</m:t>
                          </m:r>
                          <m:r>
                            <a:rPr lang="en-US" sz="2200" i="1">
                              <a:latin typeface="Cambria Math" panose="02040503050406030204" pitchFamily="18" charset="0"/>
                            </a:rPr>
                            <m:t>|</m:t>
                          </m:r>
                          <m:r>
                            <a:rPr lang="en-US" sz="2200" b="0" i="1" smtClean="0">
                              <a:latin typeface="Cambria Math" panose="02040503050406030204" pitchFamily="18" charset="0"/>
                            </a:rPr>
                            <m:t>𝑎</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𝑎</m:t>
                              </m:r>
                              <m:r>
                                <a:rPr lang="en-US" sz="2200" i="1">
                                  <a:latin typeface="Cambria Math" panose="02040503050406030204" pitchFamily="18" charset="0"/>
                                </a:rPr>
                                <m:t>∧</m:t>
                              </m:r>
                              <m:r>
                                <a:rPr lang="en-US" sz="2200" i="1">
                                  <a:latin typeface="Cambria Math" panose="02040503050406030204" pitchFamily="18" charset="0"/>
                                </a:rPr>
                                <m:t>𝑏</m:t>
                              </m:r>
                            </m:e>
                          </m:d>
                        </m:num>
                        <m:den>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𝑎</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631" t="-64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9E654D0-0304-4A1C-83C4-57CF47F7A61A}"/>
              </a:ext>
            </a:extLst>
          </p:cNvPr>
          <p:cNvSpPr txBox="1"/>
          <p:nvPr/>
        </p:nvSpPr>
        <p:spPr>
          <a:xfrm>
            <a:off x="7559458" y="3521804"/>
            <a:ext cx="3989540" cy="923330"/>
          </a:xfrm>
          <a:prstGeom prst="rect">
            <a:avLst/>
          </a:prstGeom>
          <a:noFill/>
        </p:spPr>
        <p:txBody>
          <a:bodyPr wrap="square" rtlCol="0">
            <a:spAutoFit/>
          </a:bodyPr>
          <a:lstStyle/>
          <a:p>
            <a:pPr algn="ctr"/>
            <a:r>
              <a:rPr lang="en-US" b="1" dirty="0"/>
              <a:t>Causal</a:t>
            </a:r>
          </a:p>
          <a:p>
            <a:r>
              <a:rPr lang="en-US" dirty="0"/>
              <a:t>“What is the likelihood of coughing given that you have a cold”</a:t>
            </a:r>
          </a:p>
        </p:txBody>
      </p:sp>
      <p:sp>
        <p:nvSpPr>
          <p:cNvPr id="5" name="TextBox 4">
            <a:extLst>
              <a:ext uri="{FF2B5EF4-FFF2-40B4-BE49-F238E27FC236}">
                <a16:creationId xmlns:a16="http://schemas.microsoft.com/office/drawing/2014/main" id="{001EE847-7769-478C-8938-BEC8A004E11D}"/>
              </a:ext>
            </a:extLst>
          </p:cNvPr>
          <p:cNvSpPr txBox="1"/>
          <p:nvPr/>
        </p:nvSpPr>
        <p:spPr>
          <a:xfrm>
            <a:off x="795403" y="4327742"/>
            <a:ext cx="3617144" cy="1477328"/>
          </a:xfrm>
          <a:prstGeom prst="rect">
            <a:avLst/>
          </a:prstGeom>
          <a:noFill/>
        </p:spPr>
        <p:txBody>
          <a:bodyPr wrap="none" rtlCol="0">
            <a:spAutoFit/>
          </a:bodyPr>
          <a:lstStyle/>
          <a:p>
            <a:r>
              <a:rPr lang="en-US" dirty="0"/>
              <a:t>Sample effect: a = Coughing</a:t>
            </a:r>
          </a:p>
          <a:p>
            <a:endParaRPr lang="en-US" dirty="0"/>
          </a:p>
          <a:p>
            <a:endParaRPr lang="en-US" dirty="0"/>
          </a:p>
          <a:p>
            <a:r>
              <a:rPr lang="en-US" dirty="0"/>
              <a:t>Sample cause: b = having a cold.</a:t>
            </a:r>
          </a:p>
          <a:p>
            <a:endParaRPr lang="en-US" dirty="0"/>
          </a:p>
        </p:txBody>
      </p:sp>
      <p:sp>
        <p:nvSpPr>
          <p:cNvPr id="6" name="TextBox 5">
            <a:extLst>
              <a:ext uri="{FF2B5EF4-FFF2-40B4-BE49-F238E27FC236}">
                <a16:creationId xmlns:a16="http://schemas.microsoft.com/office/drawing/2014/main" id="{ACD0D105-1792-48DF-9CC1-192E17BAD444}"/>
              </a:ext>
            </a:extLst>
          </p:cNvPr>
          <p:cNvSpPr txBox="1"/>
          <p:nvPr/>
        </p:nvSpPr>
        <p:spPr>
          <a:xfrm>
            <a:off x="7636701" y="5118971"/>
            <a:ext cx="3989540" cy="923330"/>
          </a:xfrm>
          <a:prstGeom prst="rect">
            <a:avLst/>
          </a:prstGeom>
          <a:noFill/>
        </p:spPr>
        <p:txBody>
          <a:bodyPr wrap="square" rtlCol="0">
            <a:spAutoFit/>
          </a:bodyPr>
          <a:lstStyle/>
          <a:p>
            <a:pPr algn="ctr"/>
            <a:r>
              <a:rPr lang="en-US" b="1" dirty="0"/>
              <a:t>Diagnostic</a:t>
            </a:r>
          </a:p>
          <a:p>
            <a:r>
              <a:rPr lang="en-US" dirty="0"/>
              <a:t>“What is the likelihood of having a cold given that you are coughing”</a:t>
            </a:r>
          </a:p>
        </p:txBody>
      </p:sp>
    </p:spTree>
    <p:extLst>
      <p:ext uri="{BB962C8B-B14F-4D97-AF65-F5344CB8AC3E}">
        <p14:creationId xmlns:p14="http://schemas.microsoft.com/office/powerpoint/2010/main" val="38403214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a:bodyPr>
              <a:lstStyle/>
              <a:p>
                <a:r>
                  <a:rPr lang="en-US" sz="2400" dirty="0">
                    <a:latin typeface="Helvetica" pitchFamily="2" charset="0"/>
                  </a:rPr>
                  <a:t>Now, let’s re-write both of these using the product rule we talked about earlier. Basically multiply both equations by their denominators. </a:t>
                </a:r>
              </a:p>
              <a:p>
                <a:pPr marL="0" indent="0" algn="ctr">
                  <a:buNone/>
                </a:pPr>
                <a:endParaRPr lang="en-US" sz="19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𝑎</m:t>
                          </m:r>
                          <m:r>
                            <a:rPr lang="en-US" sz="2200" i="1">
                              <a:latin typeface="Cambria Math" panose="02040503050406030204" pitchFamily="18" charset="0"/>
                            </a:rPr>
                            <m:t>|</m:t>
                          </m:r>
                          <m:r>
                            <a:rPr lang="en-US" sz="2200" b="0" i="1" smtClean="0">
                              <a:latin typeface="Cambria Math" panose="02040503050406030204" pitchFamily="18" charset="0"/>
                            </a:rPr>
                            <m:t>𝑏</m:t>
                          </m:r>
                        </m:e>
                      </m:d>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𝑏</m:t>
                          </m:r>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𝑎</m:t>
                          </m:r>
                          <m:r>
                            <a:rPr lang="en-US" sz="2200" i="1">
                              <a:latin typeface="Cambria Math" panose="02040503050406030204" pitchFamily="18" charset="0"/>
                            </a:rPr>
                            <m:t>∧</m:t>
                          </m:r>
                          <m:r>
                            <a:rPr lang="en-US" sz="2200" i="1">
                              <a:latin typeface="Cambria Math" panose="02040503050406030204" pitchFamily="18" charset="0"/>
                            </a:rPr>
                            <m:t>𝑏</m:t>
                          </m:r>
                        </m:e>
                      </m:d>
                    </m:oMath>
                  </m:oMathPara>
                </a14:m>
                <a:endParaRPr lang="en-US" sz="2200" dirty="0">
                  <a:latin typeface="Helvetica" pitchFamily="2" charset="0"/>
                </a:endParaRPr>
              </a:p>
              <a:p>
                <a:pPr marL="0" indent="0" algn="ctr">
                  <a:buNone/>
                </a:pPr>
                <a:endParaRPr lang="en-US" sz="22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𝑏</m:t>
                          </m:r>
                          <m:r>
                            <a:rPr lang="en-US" sz="2200" i="1">
                              <a:latin typeface="Cambria Math" panose="02040503050406030204" pitchFamily="18" charset="0"/>
                            </a:rPr>
                            <m:t>|</m:t>
                          </m:r>
                          <m:r>
                            <a:rPr lang="en-US" sz="2200" b="0" i="1" smtClean="0">
                              <a:latin typeface="Cambria Math" panose="02040503050406030204" pitchFamily="18" charset="0"/>
                            </a:rPr>
                            <m:t>𝑎</m:t>
                          </m:r>
                        </m:e>
                      </m:d>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𝑎</m:t>
                          </m:r>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𝑎</m:t>
                          </m:r>
                          <m:r>
                            <a:rPr lang="en-US" sz="2200" i="1">
                              <a:latin typeface="Cambria Math" panose="02040503050406030204" pitchFamily="18" charset="0"/>
                            </a:rPr>
                            <m:t>∧</m:t>
                          </m:r>
                          <m:r>
                            <a:rPr lang="en-US" sz="2200" i="1">
                              <a:latin typeface="Cambria Math" panose="02040503050406030204" pitchFamily="18" charset="0"/>
                            </a:rPr>
                            <m:t>𝑏</m:t>
                          </m:r>
                        </m:e>
                      </m:d>
                    </m:oMath>
                  </m:oMathPara>
                </a14:m>
                <a:endParaRPr lang="en-US" sz="2200" dirty="0">
                  <a:latin typeface="Helvetica" pitchFamily="2" charset="0"/>
                </a:endParaRPr>
              </a:p>
              <a:p>
                <a:pPr marL="0" indent="0" algn="ctr">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88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F54594B-87F0-4B49-AF85-958332069D92}"/>
              </a:ext>
            </a:extLst>
          </p:cNvPr>
          <p:cNvSpPr txBox="1"/>
          <p:nvPr/>
        </p:nvSpPr>
        <p:spPr>
          <a:xfrm>
            <a:off x="6600825" y="5400675"/>
            <a:ext cx="3600450" cy="923330"/>
          </a:xfrm>
          <a:prstGeom prst="rect">
            <a:avLst/>
          </a:prstGeom>
          <a:noFill/>
        </p:spPr>
        <p:txBody>
          <a:bodyPr wrap="square" rtlCol="0">
            <a:spAutoFit/>
          </a:bodyPr>
          <a:lstStyle/>
          <a:p>
            <a:r>
              <a:rPr lang="en-US" dirty="0">
                <a:latin typeface="Helvetica" pitchFamily="2" charset="0"/>
              </a:rPr>
              <a:t>Note how the right hand side of both  equations are the same…</a:t>
            </a:r>
          </a:p>
          <a:p>
            <a:r>
              <a:rPr lang="en-US" dirty="0">
                <a:latin typeface="Helvetica" pitchFamily="2" charset="0"/>
              </a:rPr>
              <a:t>You know what that means!</a:t>
            </a:r>
          </a:p>
        </p:txBody>
      </p:sp>
    </p:spTree>
    <p:extLst>
      <p:ext uri="{BB962C8B-B14F-4D97-AF65-F5344CB8AC3E}">
        <p14:creationId xmlns:p14="http://schemas.microsoft.com/office/powerpoint/2010/main" val="12052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a:bodyPr>
              <a:lstStyle/>
              <a:p>
                <a:r>
                  <a:rPr lang="en-US" sz="2400" dirty="0">
                    <a:latin typeface="Helvetica" pitchFamily="2" charset="0"/>
                  </a:rPr>
                  <a:t>We can set them equal to each other! And then we can divide both sides by </a:t>
                </a:r>
                <a:r>
                  <a:rPr lang="en-US" sz="2400" i="1" dirty="0">
                    <a:latin typeface="Helvetica" pitchFamily="2" charset="0"/>
                  </a:rPr>
                  <a:t>P(a)…</a:t>
                </a:r>
              </a:p>
              <a:p>
                <a:pPr marL="0" indent="0" algn="ctr">
                  <a:buNone/>
                </a:pPr>
                <a:endParaRPr lang="en-US" sz="19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𝑏</m:t>
                          </m:r>
                          <m:r>
                            <a:rPr lang="en-US" sz="2200" i="1">
                              <a:latin typeface="Cambria Math" panose="02040503050406030204" pitchFamily="18" charset="0"/>
                            </a:rPr>
                            <m:t>|</m:t>
                          </m:r>
                          <m:r>
                            <a:rPr lang="en-US" sz="2200" i="1">
                              <a:latin typeface="Cambria Math" panose="02040503050406030204" pitchFamily="18" charset="0"/>
                            </a:rPr>
                            <m:t>𝑎</m:t>
                          </m:r>
                        </m:e>
                      </m:d>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𝑎</m:t>
                          </m:r>
                        </m:e>
                      </m:d>
                      <m:r>
                        <a:rPr lang="en-US" sz="2200" b="0" i="1" smtClean="0">
                          <a:latin typeface="Cambria Math" panose="02040503050406030204" pitchFamily="18" charset="0"/>
                        </a:rPr>
                        <m:t>= </m:t>
                      </m:r>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𝑎</m:t>
                          </m:r>
                          <m:r>
                            <a:rPr lang="en-US" sz="2200" i="1">
                              <a:latin typeface="Cambria Math" panose="02040503050406030204" pitchFamily="18" charset="0"/>
                            </a:rPr>
                            <m:t>|</m:t>
                          </m:r>
                          <m:r>
                            <a:rPr lang="en-US" sz="2200" b="0" i="1" smtClean="0">
                              <a:latin typeface="Cambria Math" panose="02040503050406030204" pitchFamily="18" charset="0"/>
                            </a:rPr>
                            <m:t>𝑏</m:t>
                          </m:r>
                        </m:e>
                      </m:d>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𝑏</m:t>
                          </m:r>
                        </m:e>
                      </m:d>
                    </m:oMath>
                  </m:oMathPara>
                </a14:m>
                <a:endParaRPr lang="en-US" sz="2200" dirty="0">
                  <a:latin typeface="Helvetica" pitchFamily="2" charset="0"/>
                </a:endParaRPr>
              </a:p>
              <a:p>
                <a:pPr marL="0" indent="0" algn="ctr">
                  <a:buNone/>
                </a:pPr>
                <a:endParaRPr lang="en-US" sz="2200" dirty="0">
                  <a:latin typeface="Helvetica" pitchFamily="2" charset="0"/>
                </a:endParaRPr>
              </a:p>
              <a:p>
                <a:pPr marL="0" indent="0" algn="ctr">
                  <a:buNone/>
                </a:pPr>
                <a:endParaRPr lang="en-US" sz="2200" dirty="0">
                  <a:latin typeface="Helvetica" pitchFamily="2" charset="0"/>
                </a:endParaRPr>
              </a:p>
              <a:p>
                <a:pPr marL="0" indent="0" algn="ctr">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884"/>
                </a:stretch>
              </a:blipFill>
            </p:spPr>
            <p:txBody>
              <a:bodyPr/>
              <a:lstStyle/>
              <a:p>
                <a:r>
                  <a:rPr lang="en-US">
                    <a:noFill/>
                  </a:rPr>
                  <a:t> </a:t>
                </a:r>
              </a:p>
            </p:txBody>
          </p:sp>
        </mc:Fallback>
      </mc:AlternateContent>
    </p:spTree>
    <p:extLst>
      <p:ext uri="{BB962C8B-B14F-4D97-AF65-F5344CB8AC3E}">
        <p14:creationId xmlns:p14="http://schemas.microsoft.com/office/powerpoint/2010/main" val="23298583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a:bodyPr>
              <a:lstStyle/>
              <a:p>
                <a:r>
                  <a:rPr lang="en-US" sz="2400" dirty="0">
                    <a:latin typeface="Helvetica" pitchFamily="2" charset="0"/>
                  </a:rPr>
                  <a:t>Ta-Da!</a:t>
                </a:r>
                <a:endParaRPr lang="en-US" sz="2400" i="1" dirty="0">
                  <a:latin typeface="Helvetica" pitchFamily="2" charset="0"/>
                </a:endParaRPr>
              </a:p>
              <a:p>
                <a:pPr marL="0" indent="0" algn="ctr">
                  <a:buNone/>
                </a:pPr>
                <a:endParaRPr lang="en-US" sz="19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𝑏</m:t>
                              </m:r>
                            </m:e>
                          </m:d>
                        </m:num>
                        <m:den>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𝑎</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pPr marL="0" indent="0" algn="ctr">
                  <a:buNone/>
                </a:pPr>
                <a:endParaRPr lang="en-US" sz="2200" dirty="0">
                  <a:latin typeface="Helvetica" pitchFamily="2" charset="0"/>
                </a:endParaRPr>
              </a:p>
              <a:p>
                <a:pPr marL="0" indent="0" algn="ctr">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884"/>
                </a:stretch>
              </a:blipFill>
            </p:spPr>
            <p:txBody>
              <a:bodyPr/>
              <a:lstStyle/>
              <a:p>
                <a:r>
                  <a:rPr lang="en-US">
                    <a:noFill/>
                  </a:rPr>
                  <a:t> </a:t>
                </a:r>
              </a:p>
            </p:txBody>
          </p:sp>
        </mc:Fallback>
      </mc:AlternateContent>
    </p:spTree>
    <p:extLst>
      <p:ext uri="{BB962C8B-B14F-4D97-AF65-F5344CB8AC3E}">
        <p14:creationId xmlns:p14="http://schemas.microsoft.com/office/powerpoint/2010/main" val="6493971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a:bodyPr>
              <a:lstStyle/>
              <a:p>
                <a:r>
                  <a:rPr lang="en-US" sz="2400" dirty="0">
                    <a:latin typeface="Helvetica" pitchFamily="2" charset="0"/>
                  </a:rPr>
                  <a:t>And this gets us a magic little formula known as  </a:t>
                </a:r>
                <a:r>
                  <a:rPr lang="en-US" sz="2400" b="1" dirty="0">
                    <a:latin typeface="Helvetica" pitchFamily="2" charset="0"/>
                  </a:rPr>
                  <a:t>Bayes’ Rule </a:t>
                </a:r>
                <a:r>
                  <a:rPr lang="en-US" sz="2400" dirty="0">
                    <a:latin typeface="Helvetica" pitchFamily="2" charset="0"/>
                  </a:rPr>
                  <a:t>(also sometimes called Bayes’ law or Bayes’ theorem).</a:t>
                </a:r>
              </a:p>
              <a:p>
                <a:r>
                  <a:rPr lang="en-US" sz="2400" dirty="0">
                    <a:latin typeface="Helvetica" pitchFamily="2" charset="0"/>
                  </a:rPr>
                  <a:t>Named for it’s discover, Reverend Thomas Bayes.</a:t>
                </a:r>
              </a:p>
              <a:p>
                <a:r>
                  <a:rPr lang="en-US" sz="2400" dirty="0">
                    <a:latin typeface="Helvetica" pitchFamily="2" charset="0"/>
                  </a:rPr>
                  <a:t>Though also worked on (to its form below) by Pierre-Simon Laplace</a:t>
                </a:r>
              </a:p>
              <a:p>
                <a:pPr marL="0" indent="0">
                  <a:buNone/>
                </a:pPr>
                <a:endParaRPr lang="en-US" sz="19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𝑏</m:t>
                              </m:r>
                            </m:e>
                          </m:d>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pPr marL="0" indent="0" algn="ctr">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884"/>
                </a:stretch>
              </a:blipFill>
            </p:spPr>
            <p:txBody>
              <a:bodyPr/>
              <a:lstStyle/>
              <a:p>
                <a:r>
                  <a:rPr lang="en-US">
                    <a:noFill/>
                  </a:rPr>
                  <a:t> </a:t>
                </a:r>
              </a:p>
            </p:txBody>
          </p:sp>
        </mc:Fallback>
      </mc:AlternateContent>
    </p:spTree>
    <p:extLst>
      <p:ext uri="{BB962C8B-B14F-4D97-AF65-F5344CB8AC3E}">
        <p14:creationId xmlns:p14="http://schemas.microsoft.com/office/powerpoint/2010/main" val="8687137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𝑐𝑎𝑢𝑠𝑒</m:t>
                          </m:r>
                          <m:r>
                            <a:rPr lang="en-US" sz="2400" i="1">
                              <a:latin typeface="Cambria Math" panose="02040503050406030204" pitchFamily="18" charset="0"/>
                            </a:rPr>
                            <m:t>|</m:t>
                          </m:r>
                          <m:r>
                            <a:rPr lang="en-US" sz="2400" b="0" i="1" smtClean="0">
                              <a:latin typeface="Cambria Math" panose="02040503050406030204" pitchFamily="18" charset="0"/>
                            </a:rPr>
                            <m:t>𝑒𝑓𝑓𝑒𝑐𝑡</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𝑒𝑓𝑓𝑒𝑐𝑡</m:t>
                              </m:r>
                              <m:r>
                                <a:rPr lang="en-US" sz="2400" i="1">
                                  <a:latin typeface="Cambria Math" panose="02040503050406030204" pitchFamily="18" charset="0"/>
                                </a:rPr>
                                <m:t>|</m:t>
                              </m:r>
                              <m:r>
                                <a:rPr lang="en-US" sz="2400" b="0" i="1" smtClean="0">
                                  <a:latin typeface="Cambria Math" panose="02040503050406030204" pitchFamily="18" charset="0"/>
                                </a:rPr>
                                <m:t>𝑐𝑎𝑢𝑠𝑒</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𝑐𝑎𝑢𝑠𝑒</m:t>
                              </m:r>
                            </m:e>
                          </m:d>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𝑒𝑓𝑓𝑒𝑐𝑡</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r>
                  <a:rPr lang="en-US" sz="2000" dirty="0">
                    <a:latin typeface="Helvetica" pitchFamily="2" charset="0"/>
                  </a:rPr>
                  <a:t>If we replace the ‘a’s and ‘b’s with our hypothetical cause and effects…</a:t>
                </a:r>
              </a:p>
              <a:p>
                <a:r>
                  <a:rPr lang="en-US" sz="2000" dirty="0">
                    <a:latin typeface="Helvetica" pitchFamily="2" charset="0"/>
                  </a:rPr>
                  <a:t>We can see that it gives us a nice little equation to figure things out in the diagnostic direction! </a:t>
                </a:r>
              </a:p>
              <a:p>
                <a:r>
                  <a:rPr lang="en-US" sz="2000" dirty="0">
                    <a:latin typeface="Helvetica" pitchFamily="2" charset="0"/>
                  </a:rPr>
                  <a:t>We can figure out the probability of some cause given an effect, IF we know those other three terms!</a:t>
                </a: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505"/>
                </a:stretch>
              </a:blipFill>
            </p:spPr>
            <p:txBody>
              <a:bodyPr/>
              <a:lstStyle/>
              <a:p>
                <a:r>
                  <a:rPr lang="en-US">
                    <a:noFill/>
                  </a:rPr>
                  <a:t> </a:t>
                </a:r>
              </a:p>
            </p:txBody>
          </p:sp>
        </mc:Fallback>
      </mc:AlternateContent>
    </p:spTree>
    <p:extLst>
      <p:ext uri="{BB962C8B-B14F-4D97-AF65-F5344CB8AC3E}">
        <p14:creationId xmlns:p14="http://schemas.microsoft.com/office/powerpoint/2010/main" val="2168857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Sample Space and Events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432648" cy="3849624"/>
          </a:xfrm>
        </p:spPr>
        <p:txBody>
          <a:bodyPr>
            <a:normAutofit fontScale="77500" lnSpcReduction="20000"/>
          </a:bodyPr>
          <a:lstStyle/>
          <a:p>
            <a:r>
              <a:rPr lang="en-US" sz="2400" dirty="0">
                <a:latin typeface="Helvetica" pitchFamily="2" charset="0"/>
              </a:rPr>
              <a:t>Remember how we’ve talked about </a:t>
            </a:r>
            <a:r>
              <a:rPr lang="en-US" sz="2400" b="1" dirty="0">
                <a:latin typeface="Helvetica" pitchFamily="2" charset="0"/>
              </a:rPr>
              <a:t>possible worlds </a:t>
            </a:r>
            <a:r>
              <a:rPr lang="en-US" sz="2400" dirty="0">
                <a:latin typeface="Helvetica" pitchFamily="2" charset="0"/>
              </a:rPr>
              <a:t>and </a:t>
            </a:r>
            <a:r>
              <a:rPr lang="en-US" sz="2400" b="1" dirty="0">
                <a:latin typeface="Helvetica" pitchFamily="2" charset="0"/>
              </a:rPr>
              <a:t>models</a:t>
            </a:r>
            <a:r>
              <a:rPr lang="en-US" sz="2400" dirty="0">
                <a:latin typeface="Helvetica" pitchFamily="2" charset="0"/>
              </a:rPr>
              <a:t>? </a:t>
            </a:r>
          </a:p>
          <a:p>
            <a:pPr lvl="1"/>
            <a:r>
              <a:rPr lang="en-US" sz="2200" dirty="0">
                <a:latin typeface="Helvetica" pitchFamily="2" charset="0"/>
              </a:rPr>
              <a:t>This was back when we first talked about Wumpus World, and came into play with resolution theorem proving…</a:t>
            </a:r>
          </a:p>
          <a:p>
            <a:pPr lvl="2"/>
            <a:r>
              <a:rPr lang="en-US" sz="2100" dirty="0">
                <a:latin typeface="Helvetica" pitchFamily="2" charset="0"/>
              </a:rPr>
              <a:t>“There exists *no* world where “not thing” and thus “thing” must be true in every world.</a:t>
            </a:r>
          </a:p>
          <a:p>
            <a:pPr lvl="3"/>
            <a:r>
              <a:rPr lang="en-US" sz="2100" dirty="0">
                <a:latin typeface="Helvetica" pitchFamily="2" charset="0"/>
              </a:rPr>
              <a:t>You remember. The Grinch midterm question.</a:t>
            </a:r>
          </a:p>
          <a:p>
            <a:endParaRPr lang="en-US" sz="2700" dirty="0">
              <a:latin typeface="Helvetica" pitchFamily="2" charset="0"/>
            </a:endParaRPr>
          </a:p>
          <a:p>
            <a:r>
              <a:rPr lang="en-US" sz="2700" dirty="0">
                <a:latin typeface="Helvetica" pitchFamily="2" charset="0"/>
              </a:rPr>
              <a:t>It is also what your project 2 was all about: An assignment of values to variables.</a:t>
            </a:r>
          </a:p>
          <a:p>
            <a:endParaRPr lang="en-US" sz="2400" dirty="0">
              <a:latin typeface="Helvetica" pitchFamily="2" charset="0"/>
            </a:endParaRPr>
          </a:p>
          <a:p>
            <a:r>
              <a:rPr lang="en-US" sz="2400" dirty="0">
                <a:latin typeface="Helvetica" pitchFamily="2" charset="0"/>
              </a:rPr>
              <a:t>BUT, in probability land, we refer to the set of </a:t>
            </a:r>
            <a:r>
              <a:rPr lang="en-US" sz="2400" b="1" dirty="0">
                <a:latin typeface="Helvetica" pitchFamily="2" charset="0"/>
              </a:rPr>
              <a:t>all</a:t>
            </a:r>
            <a:r>
              <a:rPr lang="en-US" sz="2400" dirty="0">
                <a:latin typeface="Helvetica" pitchFamily="2" charset="0"/>
              </a:rPr>
              <a:t> possible worlds as the </a:t>
            </a:r>
            <a:r>
              <a:rPr lang="en-US" sz="2400" b="1" dirty="0">
                <a:latin typeface="Helvetica" pitchFamily="2" charset="0"/>
              </a:rPr>
              <a:t>sample space</a:t>
            </a:r>
            <a:r>
              <a:rPr lang="en-US" sz="2400" dirty="0">
                <a:latin typeface="Helvetica" pitchFamily="2" charset="0"/>
              </a:rPr>
              <a:t>.</a:t>
            </a:r>
          </a:p>
          <a:p>
            <a:r>
              <a:rPr lang="en-US" sz="2400" dirty="0">
                <a:latin typeface="Helvetica" pitchFamily="2" charset="0"/>
              </a:rPr>
              <a:t>An </a:t>
            </a:r>
            <a:r>
              <a:rPr lang="en-US" sz="2400" b="1" dirty="0">
                <a:latin typeface="Helvetica" pitchFamily="2" charset="0"/>
              </a:rPr>
              <a:t>event</a:t>
            </a:r>
            <a:r>
              <a:rPr lang="en-US" sz="2400" dirty="0">
                <a:latin typeface="Helvetica" pitchFamily="2" charset="0"/>
              </a:rPr>
              <a:t> is a group of one or more possible worlds that all share some quality.</a:t>
            </a:r>
          </a:p>
        </p:txBody>
      </p:sp>
    </p:spTree>
    <p:extLst>
      <p:ext uri="{BB962C8B-B14F-4D97-AF65-F5344CB8AC3E}">
        <p14:creationId xmlns:p14="http://schemas.microsoft.com/office/powerpoint/2010/main" val="24879798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fontScale="925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𝑐𝑎𝑢𝑠𝑒</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𝑒𝑓𝑓𝑒𝑐𝑡</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𝑒𝑓𝑓𝑒𝑐𝑡</m:t>
                              </m:r>
                              <m:r>
                                <a:rPr lang="en-US" sz="2400" i="1">
                                  <a:latin typeface="Cambria Math" panose="02040503050406030204" pitchFamily="18" charset="0"/>
                                </a:rPr>
                                <m:t>|</m:t>
                              </m:r>
                              <m:r>
                                <a:rPr lang="en-US" sz="2400" b="0" i="1" smtClean="0">
                                  <a:latin typeface="Cambria Math" panose="02040503050406030204" pitchFamily="18" charset="0"/>
                                </a:rPr>
                                <m:t>𝑐𝑎𝑢𝑠𝑒</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𝑐𝑎𝑢𝑠𝑒</m:t>
                              </m:r>
                            </m:e>
                          </m:d>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𝑒𝑓𝑓𝑒𝑐𝑡</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r>
                  <a:rPr lang="en-US" sz="2000" dirty="0">
                    <a:latin typeface="Helvetica" pitchFamily="2" charset="0"/>
                  </a:rPr>
                  <a:t>In other words…</a:t>
                </a:r>
              </a:p>
              <a:p>
                <a:r>
                  <a:rPr lang="en-US" sz="2200" dirty="0">
                    <a:latin typeface="Helvetica" pitchFamily="2" charset="0"/>
                  </a:rPr>
                  <a:t>We have observed some </a:t>
                </a:r>
                <a:r>
                  <a:rPr lang="en-US" sz="2200" i="1" dirty="0">
                    <a:latin typeface="Helvetica" pitchFamily="2" charset="0"/>
                  </a:rPr>
                  <a:t>effect</a:t>
                </a:r>
                <a:r>
                  <a:rPr lang="en-US" sz="2200" dirty="0">
                    <a:latin typeface="Helvetica" pitchFamily="2" charset="0"/>
                  </a:rPr>
                  <a:t> – it is given. </a:t>
                </a:r>
              </a:p>
              <a:p>
                <a:pPr lvl="1"/>
                <a:r>
                  <a:rPr lang="en-US" sz="2000" dirty="0">
                    <a:latin typeface="Helvetica" pitchFamily="2" charset="0"/>
                  </a:rPr>
                  <a:t>“I’ve heard you cough”</a:t>
                </a:r>
              </a:p>
              <a:p>
                <a:r>
                  <a:rPr lang="en-US" sz="2200" dirty="0">
                    <a:latin typeface="Helvetica" pitchFamily="2" charset="0"/>
                  </a:rPr>
                  <a:t>We have a theory as to what might be the cause of this, represented with </a:t>
                </a:r>
                <a:r>
                  <a:rPr lang="en-US" sz="2200" i="1" dirty="0">
                    <a:latin typeface="Helvetica" pitchFamily="2" charset="0"/>
                  </a:rPr>
                  <a:t>cause</a:t>
                </a:r>
                <a:r>
                  <a:rPr lang="en-US" sz="2200" dirty="0">
                    <a:latin typeface="Helvetica" pitchFamily="2" charset="0"/>
                  </a:rPr>
                  <a:t>.</a:t>
                </a:r>
              </a:p>
              <a:p>
                <a:pPr lvl="1"/>
                <a:r>
                  <a:rPr lang="en-US" sz="2000" dirty="0">
                    <a:latin typeface="Helvetica" pitchFamily="2" charset="0"/>
                  </a:rPr>
                  <a:t>“I think it might be because you have a cold”</a:t>
                </a:r>
              </a:p>
              <a:p>
                <a:r>
                  <a:rPr lang="en-US" sz="2200" dirty="0">
                    <a:latin typeface="Helvetica" pitchFamily="2" charset="0"/>
                  </a:rPr>
                  <a:t>We want to know how likely it is that the </a:t>
                </a:r>
                <a:r>
                  <a:rPr lang="en-US" sz="2200" i="1" dirty="0">
                    <a:latin typeface="Helvetica" pitchFamily="2" charset="0"/>
                  </a:rPr>
                  <a:t>cause</a:t>
                </a:r>
                <a:r>
                  <a:rPr lang="en-US" sz="2200" dirty="0">
                    <a:latin typeface="Helvetica" pitchFamily="2" charset="0"/>
                  </a:rPr>
                  <a:t> holds true given the </a:t>
                </a:r>
                <a:r>
                  <a:rPr lang="en-US" sz="2200" i="1" dirty="0">
                    <a:latin typeface="Helvetica" pitchFamily="2" charset="0"/>
                  </a:rPr>
                  <a:t>effect</a:t>
                </a:r>
                <a:r>
                  <a:rPr lang="en-US" sz="2200" dirty="0">
                    <a:latin typeface="Helvetica" pitchFamily="2" charset="0"/>
                  </a:rPr>
                  <a:t>. </a:t>
                </a:r>
              </a:p>
              <a:p>
                <a:pPr lvl="1"/>
                <a:r>
                  <a:rPr lang="en-US" sz="2000" dirty="0">
                    <a:latin typeface="Helvetica" pitchFamily="2" charset="0"/>
                  </a:rPr>
                  <a:t>“What are the odds that you actually have a cold, given that I know you coughed”?</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631" b="-19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65426E2-DCAC-4AEF-A5F6-04EA0CC2AEB9}"/>
              </a:ext>
            </a:extLst>
          </p:cNvPr>
          <p:cNvSpPr txBox="1"/>
          <p:nvPr/>
        </p:nvSpPr>
        <p:spPr>
          <a:xfrm>
            <a:off x="4521896" y="6081386"/>
            <a:ext cx="3758273" cy="369332"/>
          </a:xfrm>
          <a:prstGeom prst="rect">
            <a:avLst/>
          </a:prstGeom>
          <a:noFill/>
        </p:spPr>
        <p:txBody>
          <a:bodyPr wrap="none" rtlCol="0">
            <a:spAutoFit/>
          </a:bodyPr>
          <a:lstStyle/>
          <a:p>
            <a:r>
              <a:rPr lang="en-US" sz="1800" b="1" dirty="0">
                <a:latin typeface="Helvetica" pitchFamily="2" charset="0"/>
              </a:rPr>
              <a:t>To do this, we need three things.</a:t>
            </a:r>
          </a:p>
        </p:txBody>
      </p:sp>
    </p:spTree>
    <p:extLst>
      <p:ext uri="{BB962C8B-B14F-4D97-AF65-F5344CB8AC3E}">
        <p14:creationId xmlns:p14="http://schemas.microsoft.com/office/powerpoint/2010/main" val="21997553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fontScale="92500"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𝑐𝑎𝑢𝑠𝑒</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𝑒𝑓𝑓𝑒𝑐𝑡</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𝑒𝑓𝑓𝑒𝑐𝑡</m:t>
                              </m:r>
                              <m:r>
                                <a:rPr lang="en-US" sz="2400" i="1">
                                  <a:latin typeface="Cambria Math" panose="02040503050406030204" pitchFamily="18" charset="0"/>
                                </a:rPr>
                                <m:t>|</m:t>
                              </m:r>
                              <m:r>
                                <a:rPr lang="en-US" sz="2400" b="0" i="1" smtClean="0">
                                  <a:latin typeface="Cambria Math" panose="02040503050406030204" pitchFamily="18" charset="0"/>
                                </a:rPr>
                                <m:t>𝑐𝑎𝑢𝑠𝑒</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𝑐𝑎𝑢𝑠𝑒</m:t>
                              </m:r>
                            </m:e>
                          </m:d>
                        </m:num>
                        <m:den>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𝑒𝑓𝑓𝑒𝑐𝑡</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r>
                  <a:rPr lang="en-US" sz="2000" dirty="0">
                    <a:latin typeface="Helvetica" pitchFamily="2" charset="0"/>
                  </a:rPr>
                  <a:t>The first thing we need:</a:t>
                </a:r>
                <a:br>
                  <a:rPr lang="en-US" sz="2000" dirty="0">
                    <a:latin typeface="Helvetica" pitchFamily="2" charset="0"/>
                  </a:rPr>
                </a:br>
                <a:endParaRPr lang="en-US" sz="2000" dirty="0">
                  <a:latin typeface="Helvetica" pitchFamily="2" charset="0"/>
                </a:endParaRPr>
              </a:p>
              <a:p>
                <a:r>
                  <a:rPr lang="en-US" sz="2000" dirty="0">
                    <a:latin typeface="Helvetica" pitchFamily="2" charset="0"/>
                  </a:rPr>
                  <a:t>We need to know the unconditional probability (i.e., the prior probability) of the effect.</a:t>
                </a:r>
              </a:p>
              <a:p>
                <a:endParaRPr lang="en-US" sz="2000" dirty="0">
                  <a:latin typeface="Helvetica" pitchFamily="2" charset="0"/>
                </a:endParaRPr>
              </a:p>
              <a:p>
                <a:r>
                  <a:rPr lang="en-US" sz="2000" dirty="0">
                    <a:latin typeface="Helvetica" pitchFamily="2" charset="0"/>
                  </a:rPr>
                  <a:t>In other words, we need to know how likely the effect is to happen regardless of other factors.</a:t>
                </a: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5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28F1143-37ED-465C-8895-6FC7A2E12375}"/>
              </a:ext>
            </a:extLst>
          </p:cNvPr>
          <p:cNvSpPr txBox="1"/>
          <p:nvPr/>
        </p:nvSpPr>
        <p:spPr>
          <a:xfrm>
            <a:off x="3105437" y="6093912"/>
            <a:ext cx="5981125" cy="369332"/>
          </a:xfrm>
          <a:prstGeom prst="rect">
            <a:avLst/>
          </a:prstGeom>
          <a:noFill/>
        </p:spPr>
        <p:txBody>
          <a:bodyPr wrap="none" rtlCol="0">
            <a:spAutoFit/>
          </a:bodyPr>
          <a:lstStyle/>
          <a:p>
            <a:r>
              <a:rPr lang="en-US" sz="1800" b="1" dirty="0">
                <a:latin typeface="Helvetica" pitchFamily="2" charset="0"/>
              </a:rPr>
              <a:t>“What are the odds of a person coughing in general”</a:t>
            </a:r>
          </a:p>
        </p:txBody>
      </p:sp>
    </p:spTree>
    <p:extLst>
      <p:ext uri="{BB962C8B-B14F-4D97-AF65-F5344CB8AC3E}">
        <p14:creationId xmlns:p14="http://schemas.microsoft.com/office/powerpoint/2010/main" val="38081482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fontScale="92500"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𝑐𝑎𝑢𝑠𝑒</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𝑒𝑓𝑓𝑒𝑐𝑡</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𝑒𝑓𝑓𝑒𝑐𝑡</m:t>
                              </m:r>
                              <m:r>
                                <a:rPr lang="en-US" sz="2400" i="1">
                                  <a:latin typeface="Cambria Math" panose="02040503050406030204" pitchFamily="18" charset="0"/>
                                </a:rPr>
                                <m:t>|</m:t>
                              </m:r>
                              <m:r>
                                <a:rPr lang="en-US" sz="2400" b="0" i="1" smtClean="0">
                                  <a:latin typeface="Cambria Math" panose="02040503050406030204" pitchFamily="18" charset="0"/>
                                </a:rPr>
                                <m:t>𝑐𝑎𝑢𝑠𝑒</m:t>
                              </m:r>
                            </m:e>
                          </m:d>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𝑐𝑎𝑢𝑠𝑒</m:t>
                              </m:r>
                            </m:e>
                          </m:d>
                        </m:num>
                        <m:den>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𝑒𝑓𝑓𝑒𝑐𝑡</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r>
                  <a:rPr lang="en-US" sz="2000" dirty="0">
                    <a:latin typeface="Helvetica" pitchFamily="2" charset="0"/>
                  </a:rPr>
                  <a:t>The second thing we need:</a:t>
                </a:r>
              </a:p>
              <a:p>
                <a:endParaRPr lang="en-US" sz="2000" dirty="0">
                  <a:latin typeface="Helvetica" pitchFamily="2" charset="0"/>
                </a:endParaRPr>
              </a:p>
              <a:p>
                <a:r>
                  <a:rPr lang="en-US" sz="2000" dirty="0">
                    <a:latin typeface="Helvetica" pitchFamily="2" charset="0"/>
                  </a:rPr>
                  <a:t>We need to know the unconditional probability (i.e., the prior probability) of the cause.</a:t>
                </a:r>
              </a:p>
              <a:p>
                <a:endParaRPr lang="en-US" sz="2000" dirty="0">
                  <a:latin typeface="Helvetica" pitchFamily="2" charset="0"/>
                </a:endParaRPr>
              </a:p>
              <a:p>
                <a:r>
                  <a:rPr lang="en-US" sz="2000" dirty="0">
                    <a:latin typeface="Helvetica" pitchFamily="2" charset="0"/>
                  </a:rPr>
                  <a:t>In other words, we also need to know how likely the cause is to happen regardless of other factors.</a:t>
                </a: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485" b="-3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79BEE07-99FA-46D3-AA64-94A290041125}"/>
              </a:ext>
            </a:extLst>
          </p:cNvPr>
          <p:cNvSpPr txBox="1"/>
          <p:nvPr/>
        </p:nvSpPr>
        <p:spPr>
          <a:xfrm>
            <a:off x="2810485" y="6093912"/>
            <a:ext cx="6571030" cy="369332"/>
          </a:xfrm>
          <a:prstGeom prst="rect">
            <a:avLst/>
          </a:prstGeom>
          <a:noFill/>
        </p:spPr>
        <p:txBody>
          <a:bodyPr wrap="none" rtlCol="0">
            <a:spAutoFit/>
          </a:bodyPr>
          <a:lstStyle/>
          <a:p>
            <a:r>
              <a:rPr lang="en-US" sz="1800" b="1" dirty="0">
                <a:latin typeface="Helvetica" pitchFamily="2" charset="0"/>
              </a:rPr>
              <a:t>“What are the odds of a person getting a cold in general”</a:t>
            </a:r>
          </a:p>
        </p:txBody>
      </p:sp>
    </p:spTree>
    <p:extLst>
      <p:ext uri="{BB962C8B-B14F-4D97-AF65-F5344CB8AC3E}">
        <p14:creationId xmlns:p14="http://schemas.microsoft.com/office/powerpoint/2010/main" val="19682484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fontScale="92500"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𝑐𝑎𝑢𝑠𝑒</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𝑒𝑓𝑓𝑒𝑐𝑡</m:t>
                          </m:r>
                        </m:e>
                      </m:d>
                      <m:r>
                        <a:rPr lang="en-US" sz="2400" i="1">
                          <a:latin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𝑒𝑓𝑓𝑒𝑐𝑡</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𝑐𝑎𝑢𝑠𝑒</m:t>
                              </m:r>
                            </m:e>
                          </m:d>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𝑐𝑎𝑢𝑠𝑒</m:t>
                              </m:r>
                            </m:e>
                          </m:d>
                        </m:num>
                        <m:den>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𝑒𝑓𝑓𝑒𝑐𝑡</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r>
                  <a:rPr lang="en-US" sz="2000" dirty="0">
                    <a:latin typeface="Helvetica" pitchFamily="2" charset="0"/>
                  </a:rPr>
                  <a:t>The third thing we need:</a:t>
                </a:r>
              </a:p>
              <a:p>
                <a:endParaRPr lang="en-US" sz="2000" dirty="0">
                  <a:latin typeface="Helvetica" pitchFamily="2" charset="0"/>
                </a:endParaRPr>
              </a:p>
              <a:p>
                <a:r>
                  <a:rPr lang="en-US" sz="2000" dirty="0">
                    <a:latin typeface="Helvetica" pitchFamily="2" charset="0"/>
                  </a:rPr>
                  <a:t>We need to know the conditional probability (i.e., the posterior probability) of the effect, given the cause.</a:t>
                </a:r>
              </a:p>
              <a:p>
                <a:endParaRPr lang="en-US" sz="2000" dirty="0">
                  <a:latin typeface="Helvetica" pitchFamily="2" charset="0"/>
                </a:endParaRPr>
              </a:p>
              <a:p>
                <a:r>
                  <a:rPr lang="en-US" sz="2000" dirty="0">
                    <a:latin typeface="Helvetica" pitchFamily="2" charset="0"/>
                  </a:rPr>
                  <a:t>In other words, we need to know how often the cause causes the effect.</a:t>
                </a: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485" b="-46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2303B1C-1545-4BDB-849E-699A544D26C1}"/>
              </a:ext>
            </a:extLst>
          </p:cNvPr>
          <p:cNvSpPr txBox="1"/>
          <p:nvPr/>
        </p:nvSpPr>
        <p:spPr>
          <a:xfrm>
            <a:off x="1169010" y="6068860"/>
            <a:ext cx="9853980" cy="369332"/>
          </a:xfrm>
          <a:prstGeom prst="rect">
            <a:avLst/>
          </a:prstGeom>
          <a:noFill/>
        </p:spPr>
        <p:txBody>
          <a:bodyPr wrap="none" rtlCol="0">
            <a:spAutoFit/>
          </a:bodyPr>
          <a:lstStyle/>
          <a:p>
            <a:r>
              <a:rPr lang="en-US" sz="1800" b="1" dirty="0">
                <a:latin typeface="Helvetica" pitchFamily="2" charset="0"/>
              </a:rPr>
              <a:t>“What are the odds that a person will cough when we know for certain they have a cold”</a:t>
            </a:r>
          </a:p>
        </p:txBody>
      </p:sp>
    </p:spTree>
    <p:extLst>
      <p:ext uri="{BB962C8B-B14F-4D97-AF65-F5344CB8AC3E}">
        <p14:creationId xmlns:p14="http://schemas.microsoft.com/office/powerpoint/2010/main" val="13195705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𝑐𝑎𝑢𝑠𝑒</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𝑒𝑓𝑓𝑒𝑐𝑡</m:t>
                          </m:r>
                        </m:e>
                      </m:d>
                      <m:r>
                        <a:rPr lang="en-US" sz="2400" i="1">
                          <a:latin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𝑒𝑓𝑓𝑒𝑐𝑡</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𝑐𝑎𝑢𝑠𝑒</m:t>
                              </m:r>
                            </m:e>
                          </m:d>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𝑐𝑎𝑢𝑠𝑒</m:t>
                              </m:r>
                            </m:e>
                          </m:d>
                        </m:num>
                        <m:den>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𝑒𝑓𝑓𝑒𝑐𝑡</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r>
                  <a:rPr lang="en-US" sz="2000" dirty="0">
                    <a:latin typeface="Helvetica" pitchFamily="2" charset="0"/>
                  </a:rPr>
                  <a:t>Which again, is all in the service of getting a diagnosis.</a:t>
                </a: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63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2303B1C-1545-4BDB-849E-699A544D26C1}"/>
              </a:ext>
            </a:extLst>
          </p:cNvPr>
          <p:cNvSpPr txBox="1"/>
          <p:nvPr/>
        </p:nvSpPr>
        <p:spPr>
          <a:xfrm>
            <a:off x="1169010" y="5699528"/>
            <a:ext cx="10046340" cy="369332"/>
          </a:xfrm>
          <a:prstGeom prst="rect">
            <a:avLst/>
          </a:prstGeom>
          <a:noFill/>
        </p:spPr>
        <p:txBody>
          <a:bodyPr wrap="none" rtlCol="0">
            <a:spAutoFit/>
          </a:bodyPr>
          <a:lstStyle/>
          <a:p>
            <a:r>
              <a:rPr lang="en-US" sz="1800" b="1" dirty="0">
                <a:latin typeface="Helvetica" pitchFamily="2" charset="0"/>
              </a:rPr>
              <a:t>“What are the odds that a person </a:t>
            </a:r>
            <a:r>
              <a:rPr lang="en-US" b="1" dirty="0">
                <a:latin typeface="Helvetica" pitchFamily="2" charset="0"/>
              </a:rPr>
              <a:t>has a cold </a:t>
            </a:r>
            <a:r>
              <a:rPr lang="en-US" sz="1800" b="1" dirty="0">
                <a:latin typeface="Helvetica" pitchFamily="2" charset="0"/>
              </a:rPr>
              <a:t>when we know for certain they </a:t>
            </a:r>
            <a:r>
              <a:rPr lang="en-US" b="1" dirty="0">
                <a:latin typeface="Helvetica" pitchFamily="2" charset="0"/>
              </a:rPr>
              <a:t>are coughing</a:t>
            </a:r>
            <a:r>
              <a:rPr lang="en-US" sz="1800" b="1" dirty="0">
                <a:latin typeface="Helvetica" pitchFamily="2" charset="0"/>
              </a:rPr>
              <a:t>”</a:t>
            </a:r>
          </a:p>
        </p:txBody>
      </p:sp>
    </p:spTree>
    <p:extLst>
      <p:ext uri="{BB962C8B-B14F-4D97-AF65-F5344CB8AC3E}">
        <p14:creationId xmlns:p14="http://schemas.microsoft.com/office/powerpoint/2010/main" val="25585091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014194"/>
                <a:ext cx="10058400" cy="3938550"/>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𝑐𝑎𝑢𝑠𝑒</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𝑒𝑓𝑓𝑒𝑐𝑡</m:t>
                          </m:r>
                        </m:e>
                      </m:d>
                      <m:r>
                        <a:rPr lang="en-US" sz="2400" i="1">
                          <a:latin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𝑒𝑓𝑓𝑒𝑐𝑡</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𝑐𝑎𝑢𝑠𝑒</m:t>
                              </m:r>
                            </m:e>
                          </m:d>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𝑐𝑎𝑢𝑠𝑒</m:t>
                              </m:r>
                            </m:e>
                          </m:d>
                        </m:num>
                        <m:den>
                          <m:r>
                            <a:rPr lang="en-US" sz="2400" i="1" smtClean="0">
                              <a:solidFill>
                                <a:schemeClr val="tx1"/>
                              </a:solidFill>
                              <a:latin typeface="Cambria Math" panose="02040503050406030204" pitchFamily="18" charset="0"/>
                            </a:rPr>
                            <m:t>𝑃</m:t>
                          </m:r>
                          <m:d>
                            <m:dPr>
                              <m:ctrlPr>
                                <a:rPr lang="en-US" sz="2400" i="1">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𝑒𝑓𝑓𝑒𝑐𝑡</m:t>
                              </m:r>
                            </m:e>
                          </m:d>
                        </m:den>
                      </m:f>
                    </m:oMath>
                  </m:oMathPara>
                </a14:m>
                <a:endParaRPr lang="en-US" sz="2200" dirty="0">
                  <a:latin typeface="Helvetica" pitchFamily="2" charset="0"/>
                </a:endParaRPr>
              </a:p>
              <a:p>
                <a:pPr marL="0" indent="0" algn="ctr">
                  <a:buNone/>
                </a:pPr>
                <a:endParaRPr lang="en-US" sz="2200" dirty="0">
                  <a:latin typeface="Helvetica" pitchFamily="2" charset="0"/>
                </a:endParaRPr>
              </a:p>
              <a:p>
                <a:r>
                  <a:rPr lang="en-US" sz="2000" dirty="0">
                    <a:latin typeface="Helvetica" pitchFamily="2" charset="0"/>
                  </a:rPr>
                  <a:t>And although we’ve been using relatively light hearted examples thus far, I hope that we can see how such knowledge could be very valuable and useful in higher stakes situations…</a:t>
                </a: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014194"/>
                <a:ext cx="10058400" cy="3938550"/>
              </a:xfrm>
              <a:blipFill>
                <a:blip r:embed="rId3"/>
                <a:stretch>
                  <a:fillRect l="-54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2303B1C-1545-4BDB-849E-699A544D26C1}"/>
              </a:ext>
            </a:extLst>
          </p:cNvPr>
          <p:cNvSpPr txBox="1"/>
          <p:nvPr/>
        </p:nvSpPr>
        <p:spPr>
          <a:xfrm>
            <a:off x="1169010" y="5699528"/>
            <a:ext cx="9969396" cy="369332"/>
          </a:xfrm>
          <a:prstGeom prst="rect">
            <a:avLst/>
          </a:prstGeom>
          <a:noFill/>
        </p:spPr>
        <p:txBody>
          <a:bodyPr wrap="none" rtlCol="0">
            <a:spAutoFit/>
          </a:bodyPr>
          <a:lstStyle/>
          <a:p>
            <a:r>
              <a:rPr lang="en-US" sz="1800" b="1" dirty="0">
                <a:latin typeface="Helvetica" pitchFamily="2" charset="0"/>
              </a:rPr>
              <a:t>“What are the odds that a person </a:t>
            </a:r>
            <a:r>
              <a:rPr lang="en-US" b="1" dirty="0">
                <a:latin typeface="Helvetica" pitchFamily="2" charset="0"/>
              </a:rPr>
              <a:t>has cancer </a:t>
            </a:r>
            <a:r>
              <a:rPr lang="en-US" sz="1800" b="1" dirty="0">
                <a:latin typeface="Helvetica" pitchFamily="2" charset="0"/>
              </a:rPr>
              <a:t>when we see they have moles on their skin”</a:t>
            </a:r>
          </a:p>
        </p:txBody>
      </p:sp>
    </p:spTree>
    <p:extLst>
      <p:ext uri="{BB962C8B-B14F-4D97-AF65-F5344CB8AC3E}">
        <p14:creationId xmlns:p14="http://schemas.microsoft.com/office/powerpoint/2010/main" val="31384881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a:bodyPr>
          <a:lstStyle/>
          <a:p>
            <a:r>
              <a:rPr lang="en-US" sz="2200" dirty="0">
                <a:latin typeface="Helvetica" pitchFamily="2" charset="0"/>
              </a:rPr>
              <a:t>Let’s go back to the dentist!</a:t>
            </a:r>
          </a:p>
          <a:p>
            <a:r>
              <a:rPr lang="en-US" sz="2200" dirty="0">
                <a:latin typeface="Helvetica" pitchFamily="2" charset="0"/>
              </a:rPr>
              <a:t>Here, the thing we are trying to diagnose is the existence of a cavity. </a:t>
            </a:r>
          </a:p>
          <a:p>
            <a:r>
              <a:rPr lang="en-US" sz="2200" dirty="0">
                <a:latin typeface="Helvetica" pitchFamily="2" charset="0"/>
              </a:rPr>
              <a:t>Let’s say that we’ve observed the effects </a:t>
            </a:r>
            <a:r>
              <a:rPr lang="en-US" sz="2200" i="1" dirty="0">
                <a:latin typeface="Helvetica" pitchFamily="2" charset="0"/>
              </a:rPr>
              <a:t>toothache</a:t>
            </a:r>
            <a:r>
              <a:rPr lang="en-US" sz="2200" dirty="0">
                <a:latin typeface="Helvetica" pitchFamily="2" charset="0"/>
              </a:rPr>
              <a:t> and </a:t>
            </a:r>
            <a:r>
              <a:rPr lang="en-US" sz="2200" i="1" dirty="0">
                <a:latin typeface="Helvetica" pitchFamily="2" charset="0"/>
              </a:rPr>
              <a:t>catch</a:t>
            </a:r>
            <a:r>
              <a:rPr lang="en-US" sz="2200" dirty="0">
                <a:latin typeface="Helvetica" pitchFamily="2" charset="0"/>
              </a:rPr>
              <a:t>. Given this, can we confidently diagnose that a cavity is the cause of these effects?</a:t>
            </a:r>
            <a:endParaRPr lang="en-US" sz="2200" i="1" dirty="0">
              <a:latin typeface="Helvetica"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57344236"/>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57344236"/>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3"/>
                          <a:stretch>
                            <a:fillRect l="-50259" t="-3448" r="-100000" b="-327586"/>
                          </a:stretch>
                        </a:blipFill>
                      </a:tcPr>
                    </a:tc>
                    <a:tc hMerge="1">
                      <a:txBody>
                        <a:bodyPr/>
                        <a:lstStyle/>
                        <a:p>
                          <a:endParaRPr lang="en-US" dirty="0"/>
                        </a:p>
                      </a:txBody>
                      <a:tcPr/>
                    </a:tc>
                    <a:tc gridSpan="2">
                      <a:txBody>
                        <a:bodyPr/>
                        <a:lstStyle/>
                        <a:p>
                          <a:endParaRPr lang="en-US"/>
                        </a:p>
                      </a:txBody>
                      <a:tcPr>
                        <a:blipFill>
                          <a:blip r:embed="rId3"/>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3"/>
                          <a:stretch>
                            <a:fillRect l="-101042" t="-100000" r="-302083" b="-216667"/>
                          </a:stretch>
                        </a:blipFill>
                      </a:tcPr>
                    </a:tc>
                    <a:tc>
                      <a:txBody>
                        <a:bodyPr/>
                        <a:lstStyle/>
                        <a:p>
                          <a:endParaRPr lang="en-US"/>
                        </a:p>
                      </a:txBody>
                      <a:tcPr>
                        <a:blipFill>
                          <a:blip r:embed="rId3"/>
                          <a:stretch>
                            <a:fillRect l="-198969" t="-100000" r="-198969" b="-216667"/>
                          </a:stretch>
                        </a:blipFill>
                      </a:tcPr>
                    </a:tc>
                    <a:tc>
                      <a:txBody>
                        <a:bodyPr/>
                        <a:lstStyle/>
                        <a:p>
                          <a:endParaRPr lang="en-US"/>
                        </a:p>
                      </a:txBody>
                      <a:tcPr>
                        <a:blipFill>
                          <a:blip r:embed="rId3"/>
                          <a:stretch>
                            <a:fillRect l="-302083" t="-100000" r="-101042" b="-216667"/>
                          </a:stretch>
                        </a:blipFill>
                      </a:tcPr>
                    </a:tc>
                    <a:tc>
                      <a:txBody>
                        <a:bodyPr/>
                        <a:lstStyle/>
                        <a:p>
                          <a:endParaRPr lang="en-US"/>
                        </a:p>
                      </a:txBody>
                      <a:tcPr>
                        <a:blipFill>
                          <a:blip r:embed="rId3"/>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3"/>
                          <a:stretch>
                            <a:fillRect l="-1042" t="-206897" r="-402083" b="-1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3"/>
                          <a:stretch>
                            <a:fillRect l="-1042" t="-306897"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11306307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r>
                                <a:rPr lang="en-US" sz="2400" i="1">
                                  <a:latin typeface="Cambria Math" panose="02040503050406030204" pitchFamily="18" charset="0"/>
                                </a:rPr>
                                <m:t>|</m:t>
                              </m:r>
                              <m:r>
                                <a:rPr lang="en-US" sz="2400" i="1">
                                  <a:latin typeface="Cambria Math" panose="02040503050406030204" pitchFamily="18" charset="0"/>
                                </a:rPr>
                                <m:t>𝑐𝑎𝑣𝑖𝑡𝑦</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e>
                          </m:d>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den>
                      </m:f>
                    </m:oMath>
                  </m:oMathPara>
                </a14:m>
                <a:endParaRPr lang="en-US" sz="2200" i="1" dirty="0">
                  <a:latin typeface="Helvetica" pitchFamily="2" charset="0"/>
                </a:endParaRPr>
              </a:p>
              <a:p>
                <a:r>
                  <a:rPr lang="en-US" sz="2200" dirty="0">
                    <a:latin typeface="Helvetica" pitchFamily="2" charset="0"/>
                  </a:rPr>
                  <a:t>Our “effect” here is looking at the values of two variables, but it isn’t so bad! We just go through each bit piece by piece.</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26044018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r>
                                <a:rPr lang="en-US" sz="2400" i="1">
                                  <a:latin typeface="Cambria Math" panose="02040503050406030204" pitchFamily="18" charset="0"/>
                                </a:rPr>
                                <m:t>|</m:t>
                              </m:r>
                              <m:r>
                                <a:rPr lang="en-US" sz="2400" i="1">
                                  <a:latin typeface="Cambria Math" panose="02040503050406030204" pitchFamily="18" charset="0"/>
                                </a:rPr>
                                <m:t>𝑐𝑎𝑣𝑖𝑡𝑦</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e>
                          </m:d>
                        </m:num>
                        <m:den>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𝑎𝑐h𝑒</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𝑐𝑎𝑡𝑐h</m:t>
                              </m:r>
                            </m:e>
                          </m:d>
                        </m:den>
                      </m:f>
                    </m:oMath>
                  </m:oMathPara>
                </a14:m>
                <a:endParaRPr lang="en-US" sz="2200" i="1" dirty="0">
                  <a:latin typeface="Helvetica" pitchFamily="2" charset="0"/>
                </a:endParaRPr>
              </a:p>
              <a:p>
                <a:pPr marL="0" indent="0">
                  <a:buNone/>
                </a:pPr>
                <a:endParaRPr lang="en-US" sz="2200" i="1" dirty="0">
                  <a:latin typeface="Helvetica" pitchFamily="2" charset="0"/>
                </a:endParaRPr>
              </a:p>
              <a:p>
                <a:pPr marL="0" indent="0">
                  <a:buNone/>
                </a:pPr>
                <a:r>
                  <a:rPr lang="en-US" sz="2200" dirty="0">
                    <a:latin typeface="Helvetica" pitchFamily="2" charset="0"/>
                  </a:rPr>
                  <a:t>Let’s find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𝑎𝑐h𝑒</m:t>
                        </m:r>
                        <m:r>
                          <a:rPr lang="en-US" sz="2000" i="1">
                            <a:latin typeface="Cambria Math" panose="02040503050406030204" pitchFamily="18" charset="0"/>
                          </a:rPr>
                          <m:t>∧</m:t>
                        </m:r>
                        <m:r>
                          <a:rPr lang="en-US" sz="2000" i="1">
                            <a:latin typeface="Cambria Math" panose="02040503050406030204" pitchFamily="18" charset="0"/>
                          </a:rPr>
                          <m:t>𝑐𝑎𝑡𝑐h</m:t>
                        </m:r>
                      </m:e>
                    </m:d>
                  </m:oMath>
                </a14:m>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8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13417285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r>
                                <a:rPr lang="en-US" sz="2400" i="1">
                                  <a:latin typeface="Cambria Math" panose="02040503050406030204" pitchFamily="18" charset="0"/>
                                </a:rPr>
                                <m:t>|</m:t>
                              </m:r>
                              <m:r>
                                <a:rPr lang="en-US" sz="2400" i="1">
                                  <a:latin typeface="Cambria Math" panose="02040503050406030204" pitchFamily="18" charset="0"/>
                                </a:rPr>
                                <m:t>𝑐𝑎𝑣𝑖𝑡𝑦</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e>
                          </m:d>
                        </m:num>
                        <m:den>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𝑎𝑐h𝑒</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𝑐𝑎𝑡𝑐h</m:t>
                              </m:r>
                            </m:e>
                          </m:d>
                        </m:den>
                      </m:f>
                    </m:oMath>
                  </m:oMathPara>
                </a14:m>
                <a:endParaRPr lang="en-US" sz="2200" i="1" dirty="0">
                  <a:latin typeface="Helvetica" pitchFamily="2" charset="0"/>
                </a:endParaRPr>
              </a:p>
              <a:p>
                <a:pPr marL="0" indent="0">
                  <a:buNone/>
                </a:pPr>
                <a:endParaRPr lang="en-US" sz="2200" i="1" dirty="0">
                  <a:latin typeface="Helvetica" pitchFamily="2" charset="0"/>
                </a:endParaRPr>
              </a:p>
              <a:p>
                <a:pPr marL="0" indent="0">
                  <a:buNone/>
                </a:pPr>
                <a:r>
                  <a:rPr lang="en-US" sz="2200" dirty="0">
                    <a:latin typeface="Helvetica" pitchFamily="2" charset="0"/>
                  </a:rPr>
                  <a:t>Let’s find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𝑎𝑐h𝑒</m:t>
                        </m:r>
                        <m:r>
                          <a:rPr lang="en-US" sz="2000" i="1">
                            <a:latin typeface="Cambria Math" panose="02040503050406030204" pitchFamily="18" charset="0"/>
                          </a:rPr>
                          <m:t>∧</m:t>
                        </m:r>
                        <m:r>
                          <a:rPr lang="en-US" sz="2000" i="1">
                            <a:latin typeface="Cambria Math" panose="02040503050406030204" pitchFamily="18" charset="0"/>
                          </a:rPr>
                          <m:t>𝑐𝑎𝑡𝑐h</m:t>
                        </m:r>
                      </m:e>
                    </m:d>
                  </m:oMath>
                </a14:m>
                <a:r>
                  <a:rPr lang="en-US" sz="2200" dirty="0">
                    <a:latin typeface="Helvetica" pitchFamily="2" charset="0"/>
                  </a:rPr>
                  <a:t> -- it’s unconditional!  Worlds where ache and catch are both true! We do 0.108 + 0.016 to get 0.124</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631" b="-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1674681183"/>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1674681183"/>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3662723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Let’s illustrate some of this stuff with a probability standard: rolling dice!</a:t>
            </a:r>
          </a:p>
          <a:p>
            <a:endParaRPr lang="en-US" sz="2400" dirty="0">
              <a:latin typeface="Helvetica" pitchFamily="2" charset="0"/>
            </a:endParaRPr>
          </a:p>
          <a:p>
            <a:r>
              <a:rPr lang="en-US" sz="2400" dirty="0">
                <a:latin typeface="Helvetica" pitchFamily="2" charset="0"/>
              </a:rPr>
              <a:t>The sample space for rolling a single 6 sided die, D:</a:t>
            </a:r>
          </a:p>
          <a:p>
            <a:pPr lvl="1"/>
            <a:r>
              <a:rPr lang="en-US" sz="2200" i="1" dirty="0">
                <a:latin typeface="Helvetica" pitchFamily="2" charset="0"/>
              </a:rPr>
              <a:t>D</a:t>
            </a:r>
            <a:r>
              <a:rPr lang="en-US" sz="2200" dirty="0">
                <a:latin typeface="Helvetica" pitchFamily="2" charset="0"/>
              </a:rPr>
              <a:t> = 1</a:t>
            </a:r>
          </a:p>
          <a:p>
            <a:pPr lvl="1"/>
            <a:r>
              <a:rPr lang="en-US" sz="2200" i="1" dirty="0">
                <a:latin typeface="Helvetica" pitchFamily="2" charset="0"/>
              </a:rPr>
              <a:t>D</a:t>
            </a:r>
            <a:r>
              <a:rPr lang="en-US" sz="2200" dirty="0">
                <a:latin typeface="Helvetica" pitchFamily="2" charset="0"/>
              </a:rPr>
              <a:t> = 2</a:t>
            </a:r>
          </a:p>
          <a:p>
            <a:pPr lvl="1"/>
            <a:r>
              <a:rPr lang="en-US" sz="2200" i="1" dirty="0">
                <a:latin typeface="Helvetica" pitchFamily="2" charset="0"/>
              </a:rPr>
              <a:t>D</a:t>
            </a:r>
            <a:r>
              <a:rPr lang="en-US" sz="2200" dirty="0">
                <a:latin typeface="Helvetica" pitchFamily="2" charset="0"/>
              </a:rPr>
              <a:t> = 3</a:t>
            </a:r>
          </a:p>
          <a:p>
            <a:pPr lvl="1"/>
            <a:r>
              <a:rPr lang="en-US" sz="2200" i="1" dirty="0">
                <a:latin typeface="Helvetica" pitchFamily="2" charset="0"/>
              </a:rPr>
              <a:t>D</a:t>
            </a:r>
            <a:r>
              <a:rPr lang="en-US" sz="2200" dirty="0">
                <a:latin typeface="Helvetica" pitchFamily="2" charset="0"/>
              </a:rPr>
              <a:t> = 4</a:t>
            </a:r>
          </a:p>
          <a:p>
            <a:pPr lvl="1"/>
            <a:r>
              <a:rPr lang="en-US" sz="2200" i="1" dirty="0">
                <a:latin typeface="Helvetica" pitchFamily="2" charset="0"/>
              </a:rPr>
              <a:t>D</a:t>
            </a:r>
            <a:r>
              <a:rPr lang="en-US" sz="2200" dirty="0">
                <a:latin typeface="Helvetica" pitchFamily="2" charset="0"/>
              </a:rPr>
              <a:t> = 5</a:t>
            </a:r>
          </a:p>
          <a:p>
            <a:pPr lvl="1"/>
            <a:r>
              <a:rPr lang="en-US" sz="2200" i="1" dirty="0">
                <a:latin typeface="Helvetica" pitchFamily="2" charset="0"/>
              </a:rPr>
              <a:t>D</a:t>
            </a:r>
            <a:r>
              <a:rPr lang="en-US" sz="2200" dirty="0">
                <a:latin typeface="Helvetica" pitchFamily="2" charset="0"/>
              </a:rPr>
              <a:t> = 6 </a:t>
            </a: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
        <p:nvSpPr>
          <p:cNvPr id="7" name="TextBox 6">
            <a:extLst>
              <a:ext uri="{FF2B5EF4-FFF2-40B4-BE49-F238E27FC236}">
                <a16:creationId xmlns:a16="http://schemas.microsoft.com/office/drawing/2014/main" id="{F00BC113-F67F-6D41-9498-1C2778A86764}"/>
              </a:ext>
            </a:extLst>
          </p:cNvPr>
          <p:cNvSpPr txBox="1"/>
          <p:nvPr/>
        </p:nvSpPr>
        <p:spPr>
          <a:xfrm>
            <a:off x="4611427" y="3691237"/>
            <a:ext cx="7267575" cy="2862322"/>
          </a:xfrm>
          <a:prstGeom prst="rect">
            <a:avLst/>
          </a:prstGeom>
          <a:noFill/>
        </p:spPr>
        <p:txBody>
          <a:bodyPr wrap="square" rtlCol="0">
            <a:spAutoFit/>
          </a:bodyPr>
          <a:lstStyle/>
          <a:p>
            <a:r>
              <a:rPr lang="en-US" dirty="0">
                <a:latin typeface="Helvetica" pitchFamily="2" charset="0"/>
              </a:rPr>
              <a:t>D here is a </a:t>
            </a:r>
            <a:r>
              <a:rPr lang="en-US" b="1" dirty="0">
                <a:latin typeface="Helvetica" pitchFamily="2" charset="0"/>
              </a:rPr>
              <a:t>random variable</a:t>
            </a:r>
            <a:r>
              <a:rPr lang="en-US" dirty="0">
                <a:latin typeface="Helvetica" pitchFamily="2" charset="0"/>
              </a:rPr>
              <a:t> representing a die roll! Note the upper case D!</a:t>
            </a:r>
          </a:p>
          <a:p>
            <a:endParaRPr lang="en-US" dirty="0">
              <a:latin typeface="Helvetica" pitchFamily="2" charset="0"/>
            </a:endParaRPr>
          </a:p>
          <a:p>
            <a:r>
              <a:rPr lang="en-US" dirty="0">
                <a:latin typeface="Helvetica" pitchFamily="2" charset="0"/>
              </a:rPr>
              <a:t>There are 6 potential values it can have, 1 through 6.</a:t>
            </a:r>
          </a:p>
          <a:p>
            <a:endParaRPr lang="en-US" dirty="0">
              <a:latin typeface="Helvetica" pitchFamily="2" charset="0"/>
            </a:endParaRPr>
          </a:p>
          <a:p>
            <a:r>
              <a:rPr lang="en-US" dirty="0">
                <a:latin typeface="Helvetica" pitchFamily="2" charset="0"/>
              </a:rPr>
              <a:t>Each of those assignments is a </a:t>
            </a:r>
            <a:r>
              <a:rPr lang="en-US" b="1" dirty="0">
                <a:latin typeface="Helvetica" pitchFamily="2" charset="0"/>
              </a:rPr>
              <a:t>model</a:t>
            </a:r>
            <a:r>
              <a:rPr lang="en-US" dirty="0">
                <a:latin typeface="Helvetica" pitchFamily="2" charset="0"/>
              </a:rPr>
              <a:t> or possible world. That is, there are some worlds where the die lands on “1” and other worlds where the die lands on “5”, etc.</a:t>
            </a:r>
          </a:p>
          <a:p>
            <a:endParaRPr lang="en-US" dirty="0">
              <a:latin typeface="Helvetica" pitchFamily="2" charset="0"/>
            </a:endParaRPr>
          </a:p>
          <a:p>
            <a:r>
              <a:rPr lang="en-US" dirty="0">
                <a:latin typeface="Helvetica" pitchFamily="2" charset="0"/>
              </a:rPr>
              <a:t>All of those possible worlds put together is our </a:t>
            </a:r>
            <a:r>
              <a:rPr lang="en-US" b="1" dirty="0">
                <a:latin typeface="Helvetica" pitchFamily="2" charset="0"/>
              </a:rPr>
              <a:t>sample space</a:t>
            </a:r>
            <a:r>
              <a:rPr lang="en-US" dirty="0">
                <a:latin typeface="Helvetica" pitchFamily="2" charset="0"/>
              </a:rPr>
              <a:t>. </a:t>
            </a:r>
          </a:p>
        </p:txBody>
      </p:sp>
    </p:spTree>
    <p:extLst>
      <p:ext uri="{BB962C8B-B14F-4D97-AF65-F5344CB8AC3E}">
        <p14:creationId xmlns:p14="http://schemas.microsoft.com/office/powerpoint/2010/main" val="385228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dissolv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dissolv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dissolv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r>
                                <a:rPr lang="en-US" sz="2400" i="1">
                                  <a:latin typeface="Cambria Math" panose="02040503050406030204" pitchFamily="18" charset="0"/>
                                </a:rPr>
                                <m:t>|</m:t>
                              </m:r>
                              <m:r>
                                <a:rPr lang="en-US" sz="2400" i="1">
                                  <a:latin typeface="Cambria Math" panose="02040503050406030204" pitchFamily="18" charset="0"/>
                                </a:rPr>
                                <m:t>𝑐𝑎𝑣𝑖𝑡𝑦</m:t>
                              </m:r>
                            </m:e>
                          </m:d>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𝑐𝑎𝑣𝑖𝑡𝑦</m:t>
                              </m:r>
                            </m:e>
                          </m:d>
                        </m:num>
                        <m:den>
                          <m:r>
                            <a:rPr lang="en-US" sz="2400" b="0" i="1" smtClean="0">
                              <a:latin typeface="Cambria Math" panose="02040503050406030204" pitchFamily="18" charset="0"/>
                            </a:rPr>
                            <m:t>0.124</m:t>
                          </m:r>
                        </m:den>
                      </m:f>
                    </m:oMath>
                  </m:oMathPara>
                </a14:m>
                <a:endParaRPr lang="en-US" sz="2200" i="1" dirty="0">
                  <a:latin typeface="Helvetica" pitchFamily="2" charset="0"/>
                </a:endParaRPr>
              </a:p>
              <a:p>
                <a:pPr marL="0" indent="0">
                  <a:buNone/>
                </a:pPr>
                <a:endParaRPr lang="en-US" sz="2200" i="1" dirty="0">
                  <a:latin typeface="Helvetica" pitchFamily="2" charset="0"/>
                </a:endParaRPr>
              </a:p>
              <a:p>
                <a:pPr marL="0" indent="0">
                  <a:buNone/>
                </a:pPr>
                <a:r>
                  <a:rPr lang="en-US" sz="2200" dirty="0">
                    <a:latin typeface="Helvetica" pitchFamily="2" charset="0"/>
                  </a:rPr>
                  <a:t>Let’s find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e>
                    </m:d>
                  </m:oMath>
                </a14:m>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8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1266552840"/>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1266552840"/>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30655237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r>
                                <a:rPr lang="en-US" sz="2400" i="1">
                                  <a:latin typeface="Cambria Math" panose="02040503050406030204" pitchFamily="18" charset="0"/>
                                </a:rPr>
                                <m:t>|</m:t>
                              </m:r>
                              <m:r>
                                <a:rPr lang="en-US" sz="2400" i="1">
                                  <a:latin typeface="Cambria Math" panose="02040503050406030204" pitchFamily="18" charset="0"/>
                                </a:rPr>
                                <m:t>𝑐𝑎𝑣𝑖𝑡𝑦</m:t>
                              </m:r>
                            </m:e>
                          </m:d>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𝑐𝑎𝑣𝑖𝑡𝑦</m:t>
                              </m:r>
                            </m:e>
                          </m:d>
                        </m:num>
                        <m:den>
                          <m:r>
                            <a:rPr lang="en-US" sz="2400" b="0" i="1" smtClean="0">
                              <a:latin typeface="Cambria Math" panose="02040503050406030204" pitchFamily="18" charset="0"/>
                            </a:rPr>
                            <m:t>0.124</m:t>
                          </m:r>
                        </m:den>
                      </m:f>
                    </m:oMath>
                  </m:oMathPara>
                </a14:m>
                <a:endParaRPr lang="en-US" sz="2200" i="1" dirty="0">
                  <a:latin typeface="Helvetica" pitchFamily="2" charset="0"/>
                </a:endParaRPr>
              </a:p>
              <a:p>
                <a:pPr marL="0" indent="0">
                  <a:buNone/>
                </a:pPr>
                <a:endParaRPr lang="en-US" sz="2200" i="1" dirty="0">
                  <a:latin typeface="Helvetica" pitchFamily="2" charset="0"/>
                </a:endParaRPr>
              </a:p>
              <a:p>
                <a:pPr marL="0" indent="0">
                  <a:buNone/>
                </a:pPr>
                <a:r>
                  <a:rPr lang="en-US" sz="2200" dirty="0">
                    <a:latin typeface="Helvetica" pitchFamily="2" charset="0"/>
                  </a:rPr>
                  <a:t>Let’s find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e>
                    </m:d>
                  </m:oMath>
                </a14:m>
                <a:r>
                  <a:rPr lang="en-US" sz="2200" dirty="0">
                    <a:latin typeface="Helvetica" pitchFamily="2" charset="0"/>
                  </a:rPr>
                  <a:t>, again, this is just a lovely unconditional probability. We look at all the worlds where cavity is true! That gives us .108 + .012 + .072 + .008 = .2</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631" b="-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1351158354"/>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1351158354"/>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13637901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𝑎𝑐h𝑒</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𝑐𝑎𝑡𝑐h</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𝑐𝑎𝑣𝑖𝑡𝑦</m:t>
                              </m:r>
                            </m:e>
                          </m:d>
                          <m:r>
                            <a:rPr lang="en-US" sz="2400" b="0" i="1" smtClean="0">
                              <a:latin typeface="Cambria Math" panose="02040503050406030204" pitchFamily="18" charset="0"/>
                            </a:rPr>
                            <m:t>0.2</m:t>
                          </m:r>
                        </m:num>
                        <m:den>
                          <m:r>
                            <a:rPr lang="en-US" sz="2400" b="0" i="1" smtClean="0">
                              <a:latin typeface="Cambria Math" panose="02040503050406030204" pitchFamily="18" charset="0"/>
                            </a:rPr>
                            <m:t>0.124</m:t>
                          </m:r>
                        </m:den>
                      </m:f>
                    </m:oMath>
                  </m:oMathPara>
                </a14:m>
                <a:endParaRPr lang="en-US" sz="2200" i="1" dirty="0">
                  <a:latin typeface="Helvetica" pitchFamily="2" charset="0"/>
                </a:endParaRPr>
              </a:p>
              <a:p>
                <a:pPr marL="0" indent="0">
                  <a:buNone/>
                </a:pPr>
                <a:endParaRPr lang="en-US" sz="2200" i="1" dirty="0">
                  <a:latin typeface="Helvetica" pitchFamily="2" charset="0"/>
                </a:endParaRPr>
              </a:p>
              <a:p>
                <a:pPr marL="0" indent="0">
                  <a:buNone/>
                </a:pPr>
                <a:r>
                  <a:rPr lang="en-US" sz="2200" dirty="0">
                    <a:latin typeface="Helvetica" pitchFamily="2" charset="0"/>
                  </a:rPr>
                  <a:t>Let’s find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𝑎𝑐h𝑒</m:t>
                        </m:r>
                        <m:r>
                          <a:rPr lang="en-US" sz="2000" i="1">
                            <a:latin typeface="Cambria Math" panose="02040503050406030204" pitchFamily="18" charset="0"/>
                          </a:rPr>
                          <m:t>∧</m:t>
                        </m:r>
                        <m:r>
                          <a:rPr lang="en-US" sz="2000" i="1">
                            <a:latin typeface="Cambria Math" panose="02040503050406030204" pitchFamily="18" charset="0"/>
                          </a:rPr>
                          <m:t>𝑐𝑎𝑡𝑐h</m:t>
                        </m:r>
                        <m:r>
                          <a:rPr lang="en-US" sz="2000" i="1">
                            <a:latin typeface="Cambria Math" panose="02040503050406030204" pitchFamily="18" charset="0"/>
                          </a:rPr>
                          <m:t>|</m:t>
                        </m:r>
                        <m:r>
                          <a:rPr lang="en-US" sz="2000" i="1">
                            <a:latin typeface="Cambria Math" panose="02040503050406030204" pitchFamily="18" charset="0"/>
                          </a:rPr>
                          <m:t>𝑐𝑎𝑣𝑖𝑡𝑦</m:t>
                        </m:r>
                      </m:e>
                    </m:d>
                  </m:oMath>
                </a14:m>
                <a:r>
                  <a:rPr lang="en-US" sz="2200" dirty="0">
                    <a:latin typeface="Helvetica" pitchFamily="2" charset="0"/>
                  </a:rPr>
                  <a:t>. Maybe a little harder, but we can do it!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8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3840792530"/>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3840792530"/>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10652975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𝑎𝑐h𝑒</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𝑐𝑎𝑡𝑐h</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𝑐𝑎𝑣𝑖𝑡𝑦</m:t>
                              </m:r>
                            </m:e>
                          </m:d>
                          <m:r>
                            <a:rPr lang="en-US" sz="2400" b="0" i="1" smtClean="0">
                              <a:latin typeface="Cambria Math" panose="02040503050406030204" pitchFamily="18" charset="0"/>
                            </a:rPr>
                            <m:t>0.2</m:t>
                          </m:r>
                        </m:num>
                        <m:den>
                          <m:r>
                            <a:rPr lang="en-US" sz="2400" b="0" i="1" smtClean="0">
                              <a:latin typeface="Cambria Math" panose="02040503050406030204" pitchFamily="18" charset="0"/>
                            </a:rPr>
                            <m:t>0.124</m:t>
                          </m:r>
                        </m:den>
                      </m:f>
                    </m:oMath>
                  </m:oMathPara>
                </a14:m>
                <a:endParaRPr lang="en-US" sz="2200" i="1" dirty="0">
                  <a:latin typeface="Helvetica" pitchFamily="2" charset="0"/>
                </a:endParaRPr>
              </a:p>
              <a:p>
                <a:pPr marL="0" indent="0">
                  <a:buNone/>
                </a:pPr>
                <a:endParaRPr lang="en-US" sz="2200" i="1" dirty="0">
                  <a:latin typeface="Helvetica" pitchFamily="2" charset="0"/>
                </a:endParaRPr>
              </a:p>
              <a:p>
                <a:pPr marL="0" indent="0">
                  <a:buNone/>
                </a:pPr>
                <a:r>
                  <a:rPr lang="en-US" sz="2200" dirty="0">
                    <a:latin typeface="Helvetica" pitchFamily="2" charset="0"/>
                  </a:rPr>
                  <a:t>Let’s find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𝑎𝑐h𝑒</m:t>
                        </m:r>
                        <m:r>
                          <a:rPr lang="en-US" sz="2000" i="1">
                            <a:latin typeface="Cambria Math" panose="02040503050406030204" pitchFamily="18" charset="0"/>
                          </a:rPr>
                          <m:t>∧</m:t>
                        </m:r>
                        <m:r>
                          <a:rPr lang="en-US" sz="2000" i="1">
                            <a:latin typeface="Cambria Math" panose="02040503050406030204" pitchFamily="18" charset="0"/>
                          </a:rPr>
                          <m:t>𝑐𝑎𝑡𝑐h</m:t>
                        </m:r>
                        <m:r>
                          <a:rPr lang="en-US" sz="2000" i="1">
                            <a:latin typeface="Cambria Math" panose="02040503050406030204" pitchFamily="18" charset="0"/>
                          </a:rPr>
                          <m:t>|</m:t>
                        </m:r>
                        <m:r>
                          <a:rPr lang="en-US" sz="2000" i="1">
                            <a:latin typeface="Cambria Math" panose="02040503050406030204" pitchFamily="18" charset="0"/>
                          </a:rPr>
                          <m:t>𝑐𝑎𝑣𝑖𝑡𝑦</m:t>
                        </m:r>
                      </m:e>
                    </m:d>
                  </m:oMath>
                </a14:m>
                <a:r>
                  <a:rPr lang="en-US" sz="2200" dirty="0">
                    <a:latin typeface="Helvetica" pitchFamily="2" charset="0"/>
                  </a:rPr>
                  <a:t>. This is talking about worlds where we’ve *seen* a cavity. So we can get rid of </a:t>
                </a:r>
                <a:r>
                  <a:rPr lang="en-US" sz="2200" i="1" dirty="0">
                    <a:latin typeface="Helvetica" pitchFamily="2" charset="0"/>
                  </a:rPr>
                  <a:t>¬cavity</a:t>
                </a:r>
                <a:r>
                  <a:rPr lang="en-US" sz="2200" dirty="0">
                    <a:latin typeface="Helvetica" pitchFamily="2" charset="0"/>
                  </a:rPr>
                  <a:t>.</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884" r="-1010" b="-3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FB066E1A-6ABF-D941-A097-E735390629CC}"/>
              </a:ext>
            </a:extLst>
          </p:cNvPr>
          <p:cNvSpPr/>
          <p:nvPr/>
        </p:nvSpPr>
        <p:spPr>
          <a:xfrm>
            <a:off x="2642042" y="3057525"/>
            <a:ext cx="6096000" cy="37147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8405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𝑎𝑐h𝑒</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𝑐𝑎𝑡𝑐h</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𝑐𝑎𝑣𝑖𝑡𝑦</m:t>
                              </m:r>
                            </m:e>
                          </m:d>
                          <m:r>
                            <a:rPr lang="en-US" sz="2400" b="0" i="1" smtClean="0">
                              <a:latin typeface="Cambria Math" panose="02040503050406030204" pitchFamily="18" charset="0"/>
                            </a:rPr>
                            <m:t>0.2</m:t>
                          </m:r>
                        </m:num>
                        <m:den>
                          <m:r>
                            <a:rPr lang="en-US" sz="2400" b="0" i="1" smtClean="0">
                              <a:latin typeface="Cambria Math" panose="02040503050406030204" pitchFamily="18" charset="0"/>
                            </a:rPr>
                            <m:t>0.124</m:t>
                          </m:r>
                        </m:den>
                      </m:f>
                    </m:oMath>
                  </m:oMathPara>
                </a14:m>
                <a:endParaRPr lang="en-US" sz="2200" i="1" dirty="0">
                  <a:latin typeface="Helvetica" pitchFamily="2" charset="0"/>
                </a:endParaRPr>
              </a:p>
              <a:p>
                <a:pPr marL="0" indent="0">
                  <a:buNone/>
                </a:pPr>
                <a:r>
                  <a:rPr lang="en-US" sz="2200" dirty="0">
                    <a:latin typeface="Helvetica" pitchFamily="2" charset="0"/>
                  </a:rPr>
                  <a:t>But don’t forget, we need to normalize our table so all cells add up to 1</a:t>
                </a:r>
              </a:p>
              <a:p>
                <a:pPr marL="0" indent="0">
                  <a:buNone/>
                </a:pPr>
                <a:r>
                  <a:rPr lang="en-US" sz="2200" dirty="0">
                    <a:latin typeface="Helvetica" pitchFamily="2" charset="0"/>
                  </a:rPr>
                  <a:t>We need to figure out the normalizing factor </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a:t>
                </a:r>
              </a:p>
              <a:p>
                <a:pPr marL="0" indent="0">
                  <a:buNone/>
                </a:pPr>
                <a:r>
                  <a:rPr lang="en-US" sz="2200" dirty="0">
                    <a:latin typeface="Helvetica" pitchFamily="2" charset="0"/>
                  </a:rPr>
                  <a:t>0.108</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+ 0.012</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+ 0.072</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+ 0.008</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 1   </a:t>
                </a:r>
                <a:r>
                  <a:rPr lang="en-US" sz="2200" dirty="0">
                    <a:latin typeface="Helvetica" pitchFamily="2" charset="0"/>
                    <a:sym typeface="Wingdings" pitchFamily="2" charset="2"/>
                  </a:rPr>
                  <a:t> 0.2</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 1 </a:t>
                </a:r>
                <a:r>
                  <a:rPr lang="en-US" sz="2200" dirty="0">
                    <a:latin typeface="Helvetica" pitchFamily="2" charset="0"/>
                    <a:sym typeface="Wingdings" pitchFamily="2" charset="2"/>
                  </a:rPr>
                  <a:t> </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 5</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606" b="-2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1968303492"/>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0.108</a:t>
                          </a:r>
                          <a14:m>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𝛼</m:t>
                              </m:r>
                            </m:oMath>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0.012</a:t>
                          </a:r>
                          <a14:m>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𝛼</m:t>
                              </m:r>
                            </m:oMath>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0.072</a:t>
                          </a:r>
                          <a14:m>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𝛼</m:t>
                              </m:r>
                            </m:oMath>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0.008</a:t>
                          </a:r>
                          <a14:m>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𝛼</m:t>
                              </m:r>
                            </m:oMath>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1968303492"/>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endParaRPr lang="en-US"/>
                        </a:p>
                      </a:txBody>
                      <a:tcPr>
                        <a:blipFill>
                          <a:blip r:embed="rId4"/>
                          <a:stretch>
                            <a:fillRect l="-101042" t="-206897" r="-302083" b="-124138"/>
                          </a:stretch>
                        </a:blipFill>
                      </a:tcPr>
                    </a:tc>
                    <a:tc>
                      <a:txBody>
                        <a:bodyPr/>
                        <a:lstStyle/>
                        <a:p>
                          <a:endParaRPr lang="en-US"/>
                        </a:p>
                      </a:txBody>
                      <a:tcPr>
                        <a:blipFill>
                          <a:blip r:embed="rId4"/>
                          <a:stretch>
                            <a:fillRect l="-198969" t="-206897" r="-198969" b="-124138"/>
                          </a:stretch>
                        </a:blipFill>
                      </a:tcPr>
                    </a:tc>
                    <a:tc>
                      <a:txBody>
                        <a:bodyPr/>
                        <a:lstStyle/>
                        <a:p>
                          <a:endParaRPr lang="en-US"/>
                        </a:p>
                      </a:txBody>
                      <a:tcPr>
                        <a:blipFill>
                          <a:blip r:embed="rId4"/>
                          <a:stretch>
                            <a:fillRect l="-302083" t="-206897" r="-101042" b="-124138"/>
                          </a:stretch>
                        </a:blipFill>
                      </a:tcPr>
                    </a:tc>
                    <a:tc>
                      <a:txBody>
                        <a:bodyPr/>
                        <a:lstStyle/>
                        <a:p>
                          <a:endParaRPr lang="en-US"/>
                        </a:p>
                      </a:txBody>
                      <a:tcPr>
                        <a:blipFill>
                          <a:blip r:embed="rId4"/>
                          <a:stretch>
                            <a:fillRect l="-402083" t="-206897" r="-1042" b="-124138"/>
                          </a:stretch>
                        </a:blipFill>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FB066E1A-6ABF-D941-A097-E735390629CC}"/>
              </a:ext>
            </a:extLst>
          </p:cNvPr>
          <p:cNvSpPr/>
          <p:nvPr/>
        </p:nvSpPr>
        <p:spPr>
          <a:xfrm>
            <a:off x="2642042" y="3057525"/>
            <a:ext cx="6096000" cy="37147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4076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𝑎𝑐h𝑒</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𝑐𝑎𝑡𝑐h</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𝑐𝑎𝑣𝑖𝑡𝑦</m:t>
                              </m:r>
                            </m:e>
                          </m:d>
                          <m:r>
                            <a:rPr lang="en-US" sz="2400" b="0" i="1" smtClean="0">
                              <a:latin typeface="Cambria Math" panose="02040503050406030204" pitchFamily="18" charset="0"/>
                            </a:rPr>
                            <m:t>0.2</m:t>
                          </m:r>
                        </m:num>
                        <m:den>
                          <m:r>
                            <a:rPr lang="en-US" sz="2400" b="0" i="1" smtClean="0">
                              <a:latin typeface="Cambria Math" panose="02040503050406030204" pitchFamily="18" charset="0"/>
                            </a:rPr>
                            <m:t>0.124</m:t>
                          </m:r>
                        </m:den>
                      </m:f>
                    </m:oMath>
                  </m:oMathPara>
                </a14:m>
                <a:endParaRPr lang="en-US" sz="2200" i="1" dirty="0">
                  <a:latin typeface="Helvetica" pitchFamily="2" charset="0"/>
                </a:endParaRPr>
              </a:p>
              <a:p>
                <a:pPr marL="0" indent="0">
                  <a:buNone/>
                </a:pPr>
                <a:endParaRPr lang="en-US" sz="2200" i="1" dirty="0">
                  <a:latin typeface="Helvetica" pitchFamily="2" charset="0"/>
                </a:endParaRPr>
              </a:p>
              <a:p>
                <a:pPr marL="0" indent="0">
                  <a:buNone/>
                </a:pPr>
                <a:r>
                  <a:rPr lang="en-US" sz="2200" dirty="0">
                    <a:latin typeface="Helvetica" pitchFamily="2" charset="0"/>
                  </a:rPr>
                  <a:t>Now that we know </a:t>
                </a:r>
                <a14:m>
                  <m:oMath xmlns:m="http://schemas.openxmlformats.org/officeDocument/2006/math">
                    <m:r>
                      <a:rPr lang="en-US" sz="2400" i="1">
                        <a:latin typeface="Cambria Math" panose="02040503050406030204" pitchFamily="18" charset="0"/>
                        <a:ea typeface="Linux Libertine" panose="02000503000000000000" pitchFamily="2" charset="0"/>
                        <a:cs typeface="Linux Libertine" panose="02000503000000000000" pitchFamily="2" charset="0"/>
                      </a:rPr>
                      <m:t>𝛼</m:t>
                    </m:r>
                  </m:oMath>
                </a14:m>
                <a:r>
                  <a:rPr lang="en-US" sz="2200" dirty="0">
                    <a:latin typeface="Helvetica" pitchFamily="2" charset="0"/>
                  </a:rPr>
                  <a:t> is 5, we multiply all our numbers by that to get the above. Note that it does all add up to 1 now.</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884" b="-44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4104729142"/>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0.54</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0.04</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4104729142"/>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0.54</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0.04</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FB066E1A-6ABF-D941-A097-E735390629CC}"/>
              </a:ext>
            </a:extLst>
          </p:cNvPr>
          <p:cNvSpPr/>
          <p:nvPr/>
        </p:nvSpPr>
        <p:spPr>
          <a:xfrm>
            <a:off x="2642042" y="3057525"/>
            <a:ext cx="6096000" cy="37147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1821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smtClean="0">
                              <a:solidFill>
                                <a:srgbClr val="FF0000"/>
                              </a:solidFill>
                              <a:latin typeface="Cambria Math" panose="02040503050406030204" pitchFamily="18" charset="0"/>
                            </a:rPr>
                            <m:t>𝑃</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𝑎𝑐h𝑒</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𝑐𝑎𝑡𝑐h</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𝑐𝑎𝑣𝑖𝑡𝑦</m:t>
                              </m:r>
                            </m:e>
                          </m:d>
                          <m:r>
                            <a:rPr lang="en-US" sz="2400" b="0" i="1" smtClean="0">
                              <a:latin typeface="Cambria Math" panose="02040503050406030204" pitchFamily="18" charset="0"/>
                            </a:rPr>
                            <m:t>0.2</m:t>
                          </m:r>
                        </m:num>
                        <m:den>
                          <m:r>
                            <a:rPr lang="en-US" sz="2400" b="0" i="1" smtClean="0">
                              <a:latin typeface="Cambria Math" panose="02040503050406030204" pitchFamily="18" charset="0"/>
                            </a:rPr>
                            <m:t>0.124</m:t>
                          </m:r>
                        </m:den>
                      </m:f>
                    </m:oMath>
                  </m:oMathPara>
                </a14:m>
                <a:endParaRPr lang="en-US" sz="2200" i="1" dirty="0">
                  <a:latin typeface="Helvetica" pitchFamily="2" charset="0"/>
                </a:endParaRPr>
              </a:p>
              <a:p>
                <a:pPr marL="0" indent="0">
                  <a:buNone/>
                </a:pPr>
                <a:endParaRPr lang="en-US" sz="2200" i="1" dirty="0">
                  <a:latin typeface="Helvetica" pitchFamily="2" charset="0"/>
                </a:endParaRPr>
              </a:p>
              <a:p>
                <a:pPr marL="0" indent="0">
                  <a:buNone/>
                </a:pPr>
                <a:r>
                  <a:rPr lang="en-US" sz="2200" dirty="0">
                    <a:latin typeface="Helvetica" pitchFamily="2" charset="0"/>
                  </a:rPr>
                  <a:t>NOW, FINALLY, we know what </a:t>
                </a:r>
                <a14:m>
                  <m:oMath xmlns:m="http://schemas.openxmlformats.org/officeDocument/2006/math">
                    <m:r>
                      <a:rPr lang="en-US" sz="2000" i="1">
                        <a:solidFill>
                          <a:srgbClr val="FF0000"/>
                        </a:solidFill>
                        <a:latin typeface="Cambria Math" panose="02040503050406030204" pitchFamily="18" charset="0"/>
                      </a:rPr>
                      <m:t>𝑃</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𝑎𝑐h𝑒</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𝑐𝑎𝑡𝑐h</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𝑐𝑎𝑣𝑖𝑡𝑦</m:t>
                        </m:r>
                      </m:e>
                    </m:d>
                  </m:oMath>
                </a14:m>
                <a:r>
                  <a:rPr lang="en-US" sz="2200" dirty="0">
                    <a:latin typeface="Helvetica" pitchFamily="2" charset="0"/>
                  </a:rPr>
                  <a:t> is! It’s 0.54</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8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2336531343"/>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0.54</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0.04</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extLst>
                  <p:ext uri="{D42A27DB-BD31-4B8C-83A1-F6EECF244321}">
                    <p14:modId xmlns:p14="http://schemas.microsoft.com/office/powerpoint/2010/main" val="2336531343"/>
                  </p:ext>
                </p:extLst>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0.54</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0.04</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FB066E1A-6ABF-D941-A097-E735390629CC}"/>
              </a:ext>
            </a:extLst>
          </p:cNvPr>
          <p:cNvSpPr/>
          <p:nvPr/>
        </p:nvSpPr>
        <p:spPr>
          <a:xfrm>
            <a:off x="2642042" y="3057525"/>
            <a:ext cx="6096000" cy="37147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5931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Bayes’ Rule in Dentistry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3657600"/>
                <a:ext cx="10058400" cy="2295144"/>
              </a:xfrm>
            </p:spPr>
            <p:txBody>
              <a:bodyPr>
                <a:normAutofit fontScale="77500" lnSpcReduction="20000"/>
              </a:bodyPr>
              <a:lstStyle/>
              <a:p>
                <a:pPr marL="0" indent="0">
                  <a:buNone/>
                </a:pP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𝑐𝑎𝑣𝑖𝑡𝑦</m:t>
                        </m:r>
                        <m:r>
                          <a:rPr lang="en-US" sz="2400" i="1">
                            <a:latin typeface="Cambria Math" panose="02040503050406030204" pitchFamily="18" charset="0"/>
                          </a:rPr>
                          <m:t>|</m:t>
                        </m:r>
                        <m:r>
                          <a:rPr lang="en-US" sz="2400" i="1">
                            <a:latin typeface="Cambria Math" panose="02040503050406030204" pitchFamily="18" charset="0"/>
                          </a:rPr>
                          <m:t>𝑎𝑐h𝑒</m:t>
                        </m:r>
                        <m:r>
                          <a:rPr lang="en-US" sz="2400" i="1">
                            <a:latin typeface="Cambria Math" panose="02040503050406030204" pitchFamily="18" charset="0"/>
                          </a:rPr>
                          <m:t>∧</m:t>
                        </m:r>
                        <m:r>
                          <a:rPr lang="en-US" sz="2400" i="1">
                            <a:latin typeface="Cambria Math" panose="02040503050406030204" pitchFamily="18" charset="0"/>
                          </a:rPr>
                          <m:t>𝑐𝑎𝑡𝑐h</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0.54 ∗ 0.2</m:t>
                        </m:r>
                      </m:num>
                      <m:den>
                        <m:r>
                          <a:rPr lang="en-US" sz="2400" b="0" i="1" smtClean="0">
                            <a:latin typeface="Cambria Math" panose="02040503050406030204" pitchFamily="18" charset="0"/>
                          </a:rPr>
                          <m:t>0.124</m:t>
                        </m:r>
                      </m:den>
                    </m:f>
                  </m:oMath>
                </a14:m>
                <a:r>
                  <a:rPr lang="en-US" sz="2200" i="1" dirty="0">
                    <a:latin typeface="Helvetica" pitchFamily="2" charset="0"/>
                  </a:rPr>
                  <a:t> </a:t>
                </a:r>
                <a:r>
                  <a:rPr lang="en-US" sz="2200" dirty="0">
                    <a:latin typeface="Helvetica" pitchFamily="2" charset="0"/>
                  </a:rPr>
                  <a:t>which is approximately</a:t>
                </a:r>
                <a:r>
                  <a:rPr lang="en-US" sz="2200" i="1" dirty="0">
                    <a:latin typeface="Helvetica" pitchFamily="2" charset="0"/>
                  </a:rPr>
                  <a:t> </a:t>
                </a:r>
                <a:r>
                  <a:rPr lang="en-US" sz="2200" dirty="0">
                    <a:latin typeface="Helvetica" pitchFamily="2" charset="0"/>
                  </a:rPr>
                  <a:t>0.871</a:t>
                </a:r>
              </a:p>
              <a:p>
                <a:pPr marL="0" indent="0">
                  <a:buNone/>
                </a:pPr>
                <a:endParaRPr lang="en-US" sz="2200" i="1" dirty="0">
                  <a:latin typeface="Helvetica" pitchFamily="2" charset="0"/>
                </a:endParaRPr>
              </a:p>
              <a:p>
                <a:pPr marL="0" indent="0">
                  <a:buNone/>
                </a:pPr>
                <a:r>
                  <a:rPr lang="en-US" sz="2200" dirty="0">
                    <a:latin typeface="Helvetica" pitchFamily="2" charset="0"/>
                  </a:rPr>
                  <a:t>And with that, we finally have our answer! If a patient complains about a toothache, and the dentist’s hook catches in their mouth, there is about an 87% chance the patient has a cavity.</a:t>
                </a:r>
              </a:p>
              <a:p>
                <a:pPr marL="0" indent="0">
                  <a:buNone/>
                </a:pPr>
                <a:r>
                  <a:rPr lang="en-US" sz="2200" dirty="0">
                    <a:latin typeface="Helvetica" pitchFamily="2" charset="0"/>
                  </a:rPr>
                  <a:t>(And thus, a 13% chance that there’s something else going on. Maybe they just ate too much at that ice cream buffet?)</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3657600"/>
                <a:ext cx="10058400" cy="2295144"/>
              </a:xfrm>
              <a:blipFill>
                <a:blip r:embed="rId3"/>
                <a:stretch>
                  <a:fillRect l="-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𝑡𝑜𝑜𝑡h𝑎𝑐h𝑒</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𝑐𝑎𝑡𝑐h</m:t>
                                </m:r>
                              </m:oMath>
                            </m:oMathPara>
                          </a14:m>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0.54</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0.04</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bg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oMath>
                            </m:oMathPara>
                          </a14:m>
                          <a:endParaRPr lang="en-US"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002244"/>
                        </a:solid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8C617D70-6FB9-E047-BF53-00F035EB4B01}"/>
                  </a:ext>
                </a:extLst>
              </p:cNvPr>
              <p:cNvGraphicFramePr>
                <a:graphicFrameLocks noGrp="1"/>
              </p:cNvGraphicFramePr>
              <p:nvPr/>
            </p:nvGraphicFramePr>
            <p:xfrm>
              <a:off x="2642042" y="194564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gridSpan="2">
                      <a:txBody>
                        <a:bodyPr/>
                        <a:lstStyle/>
                        <a:p>
                          <a:endParaRPr lang="en-US"/>
                        </a:p>
                      </a:txBody>
                      <a:tcPr>
                        <a:blipFill>
                          <a:blip r:embed="rId4"/>
                          <a:stretch>
                            <a:fillRect l="-50259" t="-3448" r="-100000" b="-327586"/>
                          </a:stretch>
                        </a:blipFill>
                      </a:tcPr>
                    </a:tc>
                    <a:tc hMerge="1">
                      <a:txBody>
                        <a:bodyPr/>
                        <a:lstStyle/>
                        <a:p>
                          <a:endParaRPr lang="en-US" dirty="0"/>
                        </a:p>
                      </a:txBody>
                      <a:tcPr/>
                    </a:tc>
                    <a:tc gridSpan="2">
                      <a:txBody>
                        <a:bodyPr/>
                        <a:lstStyle/>
                        <a:p>
                          <a:endParaRPr lang="en-US"/>
                        </a:p>
                      </a:txBody>
                      <a:tcPr>
                        <a:blipFill>
                          <a:blip r:embed="rId4"/>
                          <a:stretch>
                            <a:fillRect l="-151042" t="-3448" r="-521" b="-327586"/>
                          </a:stretch>
                        </a:blip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b="0"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F3F3F3"/>
                        </a:solidFill>
                      </a:tcPr>
                    </a:tc>
                    <a:tc>
                      <a:txBody>
                        <a:bodyPr/>
                        <a:lstStyle/>
                        <a:p>
                          <a:endParaRPr lang="en-US"/>
                        </a:p>
                      </a:txBody>
                      <a:tcPr>
                        <a:blipFill>
                          <a:blip r:embed="rId4"/>
                          <a:stretch>
                            <a:fillRect l="-101042" t="-100000" r="-302083" b="-216667"/>
                          </a:stretch>
                        </a:blipFill>
                      </a:tcPr>
                    </a:tc>
                    <a:tc>
                      <a:txBody>
                        <a:bodyPr/>
                        <a:lstStyle/>
                        <a:p>
                          <a:endParaRPr lang="en-US"/>
                        </a:p>
                      </a:txBody>
                      <a:tcPr>
                        <a:blipFill>
                          <a:blip r:embed="rId4"/>
                          <a:stretch>
                            <a:fillRect l="-198969" t="-100000" r="-198969" b="-216667"/>
                          </a:stretch>
                        </a:blipFill>
                      </a:tcPr>
                    </a:tc>
                    <a:tc>
                      <a:txBody>
                        <a:bodyPr/>
                        <a:lstStyle/>
                        <a:p>
                          <a:endParaRPr lang="en-US"/>
                        </a:p>
                      </a:txBody>
                      <a:tcPr>
                        <a:blipFill>
                          <a:blip r:embed="rId4"/>
                          <a:stretch>
                            <a:fillRect l="-302083" t="-100000" r="-101042" b="-216667"/>
                          </a:stretch>
                        </a:blipFill>
                      </a:tcPr>
                    </a:tc>
                    <a:tc>
                      <a:txBody>
                        <a:bodyPr/>
                        <a:lstStyle/>
                        <a:p>
                          <a:endParaRPr lang="en-US"/>
                        </a:p>
                      </a:txBody>
                      <a:tcPr>
                        <a:blipFill>
                          <a:blip r:embed="rId4"/>
                          <a:stretch>
                            <a:fillRect l="-402083" t="-100000" r="-1042" b="-216667"/>
                          </a:stretch>
                        </a:blip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1042" t="-206897" r="-402083" b="-124138"/>
                          </a:stretch>
                        </a:blipFill>
                      </a:tcPr>
                    </a:tc>
                    <a:tc>
                      <a:txBody>
                        <a:bodyPr/>
                        <a:lstStyle/>
                        <a:p>
                          <a:pPr algn="ctr"/>
                          <a:r>
                            <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0.54</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0.36</a:t>
                          </a:r>
                        </a:p>
                      </a:txBody>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0.04</a:t>
                          </a: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1042" t="-306897" r="-402083" b="-24138"/>
                          </a:stretch>
                        </a:blipFill>
                      </a:tcPr>
                    </a:tc>
                    <a:tc>
                      <a:txBody>
                        <a:bodyPr/>
                        <a:lstStyle/>
                        <a:p>
                          <a:pPr algn="ctr"/>
                          <a:r>
                            <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a:t>0.016</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0.064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0.144</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0.576</a:t>
                          </a:r>
                        </a:p>
                      </a:txBody>
                      <a:tcPr/>
                    </a:tc>
                    <a:extLst>
                      <a:ext uri="{0D108BD9-81ED-4DB2-BD59-A6C34878D82A}">
                        <a16:rowId xmlns:a16="http://schemas.microsoft.com/office/drawing/2014/main" val="10003"/>
                      </a:ext>
                    </a:extLst>
                  </a:tr>
                </a:tbl>
              </a:graphicData>
            </a:graphic>
          </p:graphicFrame>
        </mc:Fallback>
      </mc:AlternateContent>
      <p:sp>
        <p:nvSpPr>
          <p:cNvPr id="5" name="Rectangle 4">
            <a:extLst>
              <a:ext uri="{FF2B5EF4-FFF2-40B4-BE49-F238E27FC236}">
                <a16:creationId xmlns:a16="http://schemas.microsoft.com/office/drawing/2014/main" id="{FB066E1A-6ABF-D941-A097-E735390629CC}"/>
              </a:ext>
            </a:extLst>
          </p:cNvPr>
          <p:cNvSpPr/>
          <p:nvPr/>
        </p:nvSpPr>
        <p:spPr>
          <a:xfrm>
            <a:off x="2642042" y="3057525"/>
            <a:ext cx="6096000" cy="37147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72408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Independence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a:bodyPr>
          <a:lstStyle/>
          <a:p>
            <a:r>
              <a:rPr lang="en-US" sz="2200" dirty="0">
                <a:latin typeface="Helvetica" pitchFamily="2" charset="0"/>
              </a:rPr>
              <a:t>Sometimes, the value of one variable does not influence the value of another.</a:t>
            </a:r>
          </a:p>
          <a:p>
            <a:endParaRPr lang="en-US" sz="2200" dirty="0">
              <a:latin typeface="Helvetica" pitchFamily="2" charset="0"/>
            </a:endParaRPr>
          </a:p>
          <a:p>
            <a:r>
              <a:rPr lang="en-US" sz="2200" dirty="0">
                <a:latin typeface="Helvetica" pitchFamily="2" charset="0"/>
              </a:rPr>
              <a:t>For example, consider </a:t>
            </a:r>
            <a:r>
              <a:rPr lang="en-US" sz="2200" b="1" dirty="0">
                <a:latin typeface="Helvetica" pitchFamily="2" charset="0"/>
              </a:rPr>
              <a:t>P</a:t>
            </a:r>
            <a:r>
              <a:rPr lang="en-US" sz="2200" dirty="0">
                <a:latin typeface="Helvetica" pitchFamily="2" charset="0"/>
              </a:rPr>
              <a:t>(</a:t>
            </a:r>
            <a:r>
              <a:rPr lang="en-US" sz="2200" i="1" dirty="0">
                <a:latin typeface="Helvetica" pitchFamily="2" charset="0"/>
              </a:rPr>
              <a:t>Weather</a:t>
            </a:r>
            <a:r>
              <a:rPr lang="en-US" sz="2200" dirty="0">
                <a:latin typeface="Helvetica" pitchFamily="2" charset="0"/>
              </a:rPr>
              <a:t>, </a:t>
            </a:r>
            <a:r>
              <a:rPr lang="en-US" sz="2200" i="1" dirty="0">
                <a:latin typeface="Helvetica" pitchFamily="2" charset="0"/>
              </a:rPr>
              <a:t>Cavity</a:t>
            </a:r>
            <a:r>
              <a:rPr lang="en-US" sz="2200" dirty="0">
                <a:latin typeface="Helvetica" pitchFamily="2" charset="0"/>
              </a:rPr>
              <a:t>). </a:t>
            </a:r>
          </a:p>
          <a:p>
            <a:endParaRPr lang="en-US" sz="2200" dirty="0">
              <a:latin typeface="Helvetica" pitchFamily="2" charset="0"/>
            </a:endParaRPr>
          </a:p>
          <a:p>
            <a:r>
              <a:rPr lang="en-US" sz="2200" dirty="0">
                <a:latin typeface="Helvetica" pitchFamily="2" charset="0"/>
              </a:rPr>
              <a:t>The weather outside and the state of a patient’s tooth are not related, so we can reason about them separately.</a:t>
            </a:r>
          </a:p>
        </p:txBody>
      </p:sp>
    </p:spTree>
    <p:extLst>
      <p:ext uri="{BB962C8B-B14F-4D97-AF65-F5344CB8AC3E}">
        <p14:creationId xmlns:p14="http://schemas.microsoft.com/office/powerpoint/2010/main" val="36962144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Absolute Independence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fontScale="85000" lnSpcReduction="20000"/>
              </a:bodyPr>
              <a:lstStyle/>
              <a:p>
                <a:r>
                  <a:rPr lang="en-US" sz="2200" dirty="0">
                    <a:latin typeface="Helvetica" pitchFamily="2" charset="0"/>
                  </a:rPr>
                  <a:t>We say that random variables </a:t>
                </a:r>
                <a:r>
                  <a:rPr lang="en-US" sz="2200" i="1" dirty="0">
                    <a:latin typeface="Helvetica" pitchFamily="2" charset="0"/>
                  </a:rPr>
                  <a:t>A</a:t>
                </a:r>
                <a:r>
                  <a:rPr lang="en-US" sz="2200" dirty="0">
                    <a:latin typeface="Helvetica" pitchFamily="2" charset="0"/>
                  </a:rPr>
                  <a:t> and </a:t>
                </a:r>
                <a:r>
                  <a:rPr lang="en-US" sz="2200" i="1" dirty="0">
                    <a:latin typeface="Helvetica" pitchFamily="2" charset="0"/>
                  </a:rPr>
                  <a:t>B </a:t>
                </a:r>
                <a:r>
                  <a:rPr lang="en-US" sz="2200" dirty="0">
                    <a:latin typeface="Helvetica" pitchFamily="2" charset="0"/>
                  </a:rPr>
                  <a:t> are </a:t>
                </a:r>
                <a:r>
                  <a:rPr lang="en-US" sz="2200" b="1" dirty="0">
                    <a:latin typeface="Helvetica" pitchFamily="2" charset="0"/>
                  </a:rPr>
                  <a:t>absolutely independent </a:t>
                </a:r>
                <a:r>
                  <a:rPr lang="en-US" sz="2200" dirty="0">
                    <a:latin typeface="Helvetica" pitchFamily="2" charset="0"/>
                  </a:rPr>
                  <a:t>when </a:t>
                </a:r>
                <a:r>
                  <a:rPr lang="en-US" sz="2200" b="1" dirty="0">
                    <a:latin typeface="Helvetica" pitchFamily="2" charset="0"/>
                  </a:rPr>
                  <a:t>P</a:t>
                </a:r>
                <a:r>
                  <a:rPr lang="en-US" sz="2200" dirty="0">
                    <a:latin typeface="Helvetica" pitchFamily="2" charset="0"/>
                  </a:rPr>
                  <a:t>(</a:t>
                </a:r>
                <a:r>
                  <a:rPr lang="en-US" sz="2200" i="1" dirty="0">
                    <a:latin typeface="Helvetica" pitchFamily="2" charset="0"/>
                  </a:rPr>
                  <a:t>A </a:t>
                </a:r>
                <a:r>
                  <a:rPr lang="en-US" sz="2200" dirty="0">
                    <a:latin typeface="Helvetica" pitchFamily="2" charset="0"/>
                  </a:rPr>
                  <a:t>| </a:t>
                </a:r>
                <a:r>
                  <a:rPr lang="en-US" sz="2200" i="1" dirty="0">
                    <a:latin typeface="Helvetica" pitchFamily="2" charset="0"/>
                  </a:rPr>
                  <a:t>B </a:t>
                </a:r>
                <a:r>
                  <a:rPr lang="en-US" sz="2200" dirty="0">
                    <a:latin typeface="Helvetica" pitchFamily="2" charset="0"/>
                  </a:rPr>
                  <a:t>) = </a:t>
                </a:r>
                <a:r>
                  <a:rPr lang="en-US" sz="2200" b="1" dirty="0">
                    <a:latin typeface="Helvetica" pitchFamily="2" charset="0"/>
                  </a:rPr>
                  <a:t>P</a:t>
                </a:r>
                <a:r>
                  <a:rPr lang="en-US" sz="2200" dirty="0">
                    <a:latin typeface="Helvetica" pitchFamily="2" charset="0"/>
                  </a:rPr>
                  <a:t>(</a:t>
                </a:r>
                <a:r>
                  <a:rPr lang="en-US" sz="2200" i="1" dirty="0">
                    <a:latin typeface="Helvetica" pitchFamily="2" charset="0"/>
                  </a:rPr>
                  <a:t>A</a:t>
                </a:r>
                <a:r>
                  <a:rPr lang="en-US" sz="2200" dirty="0">
                    <a:latin typeface="Helvetica" pitchFamily="2" charset="0"/>
                  </a:rPr>
                  <a:t>)</a:t>
                </a:r>
                <a:endParaRPr lang="en-US" sz="2000" dirty="0">
                  <a:latin typeface="Helvetica" pitchFamily="2" charset="0"/>
                </a:endParaRPr>
              </a:p>
              <a:p>
                <a:pPr lvl="1"/>
                <a:r>
                  <a:rPr lang="en-US" sz="1800" dirty="0">
                    <a:latin typeface="Helvetica" pitchFamily="2" charset="0"/>
                  </a:rPr>
                  <a:t>In other words: the probability distribution of A does not depend on B – it doesn’t matter if we’ve witnessed a value for B or not – the probability distribution of A is unaffected.</a:t>
                </a:r>
              </a:p>
              <a:p>
                <a:endParaRPr lang="en-US" sz="2000" dirty="0">
                  <a:latin typeface="Helvetica" pitchFamily="2" charset="0"/>
                </a:endParaRPr>
              </a:p>
              <a:p>
                <a:r>
                  <a:rPr lang="en-US" sz="2000" dirty="0">
                    <a:latin typeface="Helvetica" pitchFamily="2" charset="0"/>
                  </a:rPr>
                  <a:t>We can write a similar equation for values </a:t>
                </a:r>
                <a:r>
                  <a:rPr lang="en-US" sz="2000" i="1" dirty="0">
                    <a:latin typeface="Helvetica" pitchFamily="2" charset="0"/>
                  </a:rPr>
                  <a:t>a</a:t>
                </a:r>
                <a:r>
                  <a:rPr lang="en-US" sz="2000" dirty="0">
                    <a:latin typeface="Helvetica" pitchFamily="2" charset="0"/>
                  </a:rPr>
                  <a:t>, </a:t>
                </a:r>
                <a:r>
                  <a:rPr lang="en-US" sz="2000" i="1" dirty="0">
                    <a:latin typeface="Helvetica" pitchFamily="2" charset="0"/>
                  </a:rPr>
                  <a:t>b</a:t>
                </a:r>
                <a:r>
                  <a:rPr lang="en-US" sz="2000" dirty="0">
                    <a:latin typeface="Helvetica" pitchFamily="2" charset="0"/>
                  </a:rPr>
                  <a:t> being absolutely independent as well.</a:t>
                </a:r>
              </a:p>
              <a:p>
                <a:pPr marL="0" indent="0">
                  <a:buNone/>
                </a:pPr>
                <a:r>
                  <a:rPr lang="en-US" sz="2000" dirty="0">
                    <a:latin typeface="Helvetica" pitchFamily="2" charset="0"/>
                  </a:rPr>
                  <a:t>P( </a:t>
                </a:r>
                <a:r>
                  <a:rPr lang="en-US" sz="2000" i="1" dirty="0">
                    <a:latin typeface="Helvetica" pitchFamily="2" charset="0"/>
                  </a:rPr>
                  <a:t>a</a:t>
                </a:r>
                <a:r>
                  <a:rPr lang="en-US" sz="2000" dirty="0">
                    <a:latin typeface="Helvetica" pitchFamily="2" charset="0"/>
                  </a:rPr>
                  <a:t> | </a:t>
                </a:r>
                <a:r>
                  <a:rPr lang="en-US" sz="2000" i="1" dirty="0">
                    <a:latin typeface="Helvetica" pitchFamily="2" charset="0"/>
                  </a:rPr>
                  <a:t>b</a:t>
                </a:r>
                <a:r>
                  <a:rPr lang="en-US" sz="2000" dirty="0">
                    <a:latin typeface="Helvetica" pitchFamily="2" charset="0"/>
                  </a:rPr>
                  <a:t>) = P(</a:t>
                </a:r>
                <a:r>
                  <a:rPr lang="en-US" sz="2000" i="1" dirty="0">
                    <a:latin typeface="Helvetica" pitchFamily="2" charset="0"/>
                  </a:rPr>
                  <a:t>a</a:t>
                </a:r>
                <a:r>
                  <a:rPr lang="en-US" sz="2000" dirty="0">
                    <a:latin typeface="Helvetica" pitchFamily="2" charset="0"/>
                  </a:rPr>
                  <a:t>) </a:t>
                </a:r>
              </a:p>
              <a:p>
                <a:pPr marL="0" indent="0">
                  <a:buNone/>
                </a:pPr>
                <a:r>
                  <a:rPr lang="en-US" sz="2000" dirty="0">
                    <a:latin typeface="Helvetica" pitchFamily="2" charset="0"/>
                  </a:rPr>
                  <a:t>or, equivalently, </a:t>
                </a:r>
                <a:endParaRPr lang="en-US" sz="2400" i="1" dirty="0">
                  <a:latin typeface="Cambria Math" panose="02040503050406030204" pitchFamily="18" charset="0"/>
                </a:endParaRPr>
              </a:p>
              <a:p>
                <a:pPr marL="0" indent="0">
                  <a:buNone/>
                </a:pP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𝑏</m:t>
                        </m:r>
                      </m:e>
                    </m:d>
                  </m:oMath>
                </a14:m>
                <a:r>
                  <a:rPr lang="en-US" sz="2200" dirty="0">
                    <a:latin typeface="Helvetica" pitchFamily="2" charset="0"/>
                  </a:rPr>
                  <a:t>    </a:t>
                </a:r>
              </a:p>
              <a:p>
                <a:pPr marL="0" indent="0">
                  <a:buNone/>
                </a:pPr>
                <a:endParaRPr lang="en-US" sz="2200" dirty="0">
                  <a:latin typeface="Helvetica" pitchFamily="2" charset="0"/>
                </a:endParaRPr>
              </a:p>
              <a:p>
                <a:pPr marL="0" indent="0">
                  <a:buNone/>
                </a:pPr>
                <a:r>
                  <a:rPr lang="en-US" sz="2400" dirty="0">
                    <a:latin typeface="Helvetica" pitchFamily="2" charset="0"/>
                  </a:rPr>
                  <a:t>All of this is saying that it doesn’t matter if we observed </a:t>
                </a:r>
                <a:r>
                  <a:rPr lang="en-US" sz="2400" i="1" dirty="0">
                    <a:latin typeface="Helvetica" pitchFamily="2" charset="0"/>
                  </a:rPr>
                  <a:t>b</a:t>
                </a:r>
                <a:r>
                  <a:rPr lang="en-US" sz="2400" dirty="0">
                    <a:latin typeface="Helvetica" pitchFamily="2" charset="0"/>
                  </a:rPr>
                  <a:t>, it gives us no extra information about the probability of </a:t>
                </a:r>
                <a:r>
                  <a:rPr lang="en-US" sz="2400" i="1" dirty="0">
                    <a:latin typeface="Helvetica" pitchFamily="2" charset="0"/>
                  </a:rPr>
                  <a:t>a</a:t>
                </a:r>
                <a:r>
                  <a:rPr lang="en-US" sz="2400" dirty="0">
                    <a:latin typeface="Helvetica" pitchFamily="2" charset="0"/>
                  </a:rPr>
                  <a:t> happening. i.e., </a:t>
                </a:r>
                <a:r>
                  <a:rPr lang="en-US" sz="2400" i="1" dirty="0">
                    <a:latin typeface="Helvetica" pitchFamily="2" charset="0"/>
                  </a:rPr>
                  <a:t>b</a:t>
                </a:r>
                <a:r>
                  <a:rPr lang="en-US" sz="2400" dirty="0">
                    <a:latin typeface="Helvetica" pitchFamily="2" charset="0"/>
                  </a:rPr>
                  <a:t> has no effect on </a:t>
                </a:r>
                <a:r>
                  <a:rPr lang="en-US" sz="2400" i="1" dirty="0">
                    <a:latin typeface="Helvetica" pitchFamily="2" charset="0"/>
                  </a:rPr>
                  <a:t>a</a:t>
                </a:r>
                <a:r>
                  <a:rPr lang="en-US" sz="2400" dirty="0">
                    <a:latin typeface="Helvetica" pitchFamily="2" charset="0"/>
                  </a:rPr>
                  <a:t>.</a:t>
                </a:r>
              </a:p>
              <a:p>
                <a:pPr marL="0" indent="0">
                  <a:buNone/>
                </a:pP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00225"/>
                <a:ext cx="10058400" cy="4152519"/>
              </a:xfrm>
              <a:blipFill>
                <a:blip r:embed="rId3"/>
                <a:stretch>
                  <a:fillRect l="-631" t="-610" b="-2439"/>
                </a:stretch>
              </a:blipFill>
            </p:spPr>
            <p:txBody>
              <a:bodyPr/>
              <a:lstStyle/>
              <a:p>
                <a:r>
                  <a:rPr lang="en-US">
                    <a:noFill/>
                  </a:rPr>
                  <a:t> </a:t>
                </a:r>
              </a:p>
            </p:txBody>
          </p:sp>
        </mc:Fallback>
      </mc:AlternateContent>
    </p:spTree>
    <p:extLst>
      <p:ext uri="{BB962C8B-B14F-4D97-AF65-F5344CB8AC3E}">
        <p14:creationId xmlns:p14="http://schemas.microsoft.com/office/powerpoint/2010/main" val="1484409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An event, we remind ourselves, is a set of possible worlds where some “thing” is true. </a:t>
            </a:r>
            <a:r>
              <a:rPr lang="en-US" sz="2400" b="1" dirty="0">
                <a:solidFill>
                  <a:srgbClr val="0070C0"/>
                </a:solidFill>
                <a:latin typeface="Helvetica" pitchFamily="2" charset="0"/>
              </a:rPr>
              <a:t>What is the set of possible worlds that capture…</a:t>
            </a:r>
          </a:p>
          <a:p>
            <a:r>
              <a:rPr lang="en-US" sz="2400" b="1" dirty="0">
                <a:solidFill>
                  <a:srgbClr val="0070C0"/>
                </a:solidFill>
                <a:latin typeface="Helvetica" pitchFamily="2" charset="0"/>
              </a:rPr>
              <a:t>The event of rolling a 1?</a:t>
            </a:r>
          </a:p>
          <a:p>
            <a:pPr lvl="1"/>
            <a:r>
              <a:rPr lang="en-US" sz="2200" i="1" dirty="0">
                <a:latin typeface="Helvetica" pitchFamily="2" charset="0"/>
              </a:rPr>
              <a:t>D</a:t>
            </a:r>
            <a:r>
              <a:rPr lang="en-US" sz="2200" dirty="0">
                <a:latin typeface="Helvetica" pitchFamily="2" charset="0"/>
              </a:rPr>
              <a:t> = 1</a:t>
            </a:r>
          </a:p>
          <a:p>
            <a:pPr lvl="1"/>
            <a:r>
              <a:rPr lang="en-US" sz="2200" i="1" dirty="0">
                <a:latin typeface="Helvetica" pitchFamily="2" charset="0"/>
              </a:rPr>
              <a:t>D</a:t>
            </a:r>
            <a:r>
              <a:rPr lang="en-US" sz="2200" dirty="0">
                <a:latin typeface="Helvetica" pitchFamily="2" charset="0"/>
              </a:rPr>
              <a:t> = 2</a:t>
            </a:r>
          </a:p>
          <a:p>
            <a:pPr lvl="1"/>
            <a:r>
              <a:rPr lang="en-US" sz="2200" i="1" dirty="0">
                <a:latin typeface="Helvetica" pitchFamily="2" charset="0"/>
              </a:rPr>
              <a:t>D</a:t>
            </a:r>
            <a:r>
              <a:rPr lang="en-US" sz="2200" dirty="0">
                <a:latin typeface="Helvetica" pitchFamily="2" charset="0"/>
              </a:rPr>
              <a:t> = 3</a:t>
            </a:r>
          </a:p>
          <a:p>
            <a:pPr lvl="1"/>
            <a:r>
              <a:rPr lang="en-US" sz="2200" i="1" dirty="0">
                <a:latin typeface="Helvetica" pitchFamily="2" charset="0"/>
              </a:rPr>
              <a:t>D</a:t>
            </a:r>
            <a:r>
              <a:rPr lang="en-US" sz="2200" dirty="0">
                <a:latin typeface="Helvetica" pitchFamily="2" charset="0"/>
              </a:rPr>
              <a:t> = 4</a:t>
            </a:r>
          </a:p>
          <a:p>
            <a:pPr lvl="1"/>
            <a:r>
              <a:rPr lang="en-US" sz="2200" i="1" dirty="0">
                <a:latin typeface="Helvetica" pitchFamily="2" charset="0"/>
              </a:rPr>
              <a:t>D</a:t>
            </a:r>
            <a:r>
              <a:rPr lang="en-US" sz="2200" dirty="0">
                <a:latin typeface="Helvetica" pitchFamily="2" charset="0"/>
              </a:rPr>
              <a:t> = 5</a:t>
            </a:r>
          </a:p>
          <a:p>
            <a:pPr lvl="1"/>
            <a:r>
              <a:rPr lang="en-US" sz="2200" i="1" dirty="0">
                <a:latin typeface="Helvetica" pitchFamily="2" charset="0"/>
              </a:rPr>
              <a:t>D</a:t>
            </a:r>
            <a:r>
              <a:rPr lang="en-US" sz="2200" dirty="0">
                <a:latin typeface="Helvetica" pitchFamily="2" charset="0"/>
              </a:rPr>
              <a:t> = 6 </a:t>
            </a: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Tree>
    <p:extLst>
      <p:ext uri="{BB962C8B-B14F-4D97-AF65-F5344CB8AC3E}">
        <p14:creationId xmlns:p14="http://schemas.microsoft.com/office/powerpoint/2010/main" val="13177686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Absolute Independence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a:bodyPr>
              <a:lstStyle/>
              <a:p>
                <a:r>
                  <a:rPr lang="en-US" sz="2200" dirty="0">
                    <a:latin typeface="Helvetica" pitchFamily="2" charset="0"/>
                  </a:rPr>
                  <a:t>Let’s make the reasonable assumption that the weather and the presence of a cavity have no effect on each other:</a:t>
                </a:r>
              </a:p>
              <a:p>
                <a:endParaRPr lang="en-US" sz="22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𝐶𝑎𝑣𝑖𝑡𝑦</m:t>
                          </m:r>
                          <m:r>
                            <a:rPr lang="en-US" sz="2400" i="1">
                              <a:latin typeface="Cambria Math" panose="02040503050406030204" pitchFamily="18" charset="0"/>
                            </a:rPr>
                            <m:t>|</m:t>
                          </m:r>
                          <m:r>
                            <a:rPr lang="en-US" sz="2400" i="1">
                              <a:latin typeface="Cambria Math" panose="02040503050406030204" pitchFamily="18" charset="0"/>
                            </a:rPr>
                            <m:t>𝑊𝑒𝑎𝑡h𝑒𝑟</m:t>
                          </m:r>
                        </m:e>
                      </m:d>
                      <m:r>
                        <a:rPr lang="en-US" sz="2400" i="1">
                          <a:latin typeface="Cambria Math" panose="02040503050406030204" pitchFamily="18" charset="0"/>
                        </a:rPr>
                        <m:t>=</m:t>
                      </m:r>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𝐶𝑎𝑣𝑖𝑡𝑦</m:t>
                          </m:r>
                        </m:e>
                      </m:d>
                    </m:oMath>
                  </m:oMathPara>
                </a14:m>
                <a:endParaRPr lang="en-US" sz="2400" dirty="0"/>
              </a:p>
              <a:p>
                <a:pPr marL="0" indent="0">
                  <a:buNone/>
                </a:pPr>
                <a:endParaRPr lang="en-US" sz="2200" dirty="0">
                  <a:latin typeface="Helvetica" pitchFamily="2" charset="0"/>
                </a:endParaRPr>
              </a:p>
              <a:p>
                <a:r>
                  <a:rPr lang="en-US" sz="2200" dirty="0">
                    <a:latin typeface="Helvetica" pitchFamily="2" charset="0"/>
                  </a:rPr>
                  <a:t>In other words, we can’t improve our awesome cavity diagnosis AI system by having the dentist input the weather. The chances of having a cavity remains the same in all kinds of weather.</a:t>
                </a:r>
                <a:endParaRPr lang="en-US" sz="2400" dirty="0">
                  <a:latin typeface="Helvetica" pitchFamily="2" charset="0"/>
                </a:endParaRPr>
              </a:p>
              <a:p>
                <a:pPr marL="0" indent="0">
                  <a:buNone/>
                </a:pPr>
                <a:endParaRPr lang="en-US" sz="22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00225"/>
                <a:ext cx="10058400" cy="4152519"/>
              </a:xfrm>
              <a:blipFill>
                <a:blip r:embed="rId3"/>
                <a:stretch>
                  <a:fillRect l="-667" r="-1152"/>
                </a:stretch>
              </a:blipFill>
            </p:spPr>
            <p:txBody>
              <a:bodyPr/>
              <a:lstStyle/>
              <a:p>
                <a:r>
                  <a:rPr lang="en-US">
                    <a:noFill/>
                  </a:rPr>
                  <a:t> </a:t>
                </a:r>
              </a:p>
            </p:txBody>
          </p:sp>
        </mc:Fallback>
      </mc:AlternateContent>
    </p:spTree>
    <p:extLst>
      <p:ext uri="{BB962C8B-B14F-4D97-AF65-F5344CB8AC3E}">
        <p14:creationId xmlns:p14="http://schemas.microsoft.com/office/powerpoint/2010/main" val="11276961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Conditional Independence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fontScale="92500" lnSpcReduction="20000"/>
          </a:bodyPr>
          <a:lstStyle/>
          <a:p>
            <a:r>
              <a:rPr lang="en-US" sz="2200" dirty="0">
                <a:latin typeface="Helvetica" pitchFamily="2" charset="0"/>
              </a:rPr>
              <a:t>Let’s make another set of assumptions: </a:t>
            </a:r>
          </a:p>
          <a:p>
            <a:pPr lvl="1"/>
            <a:r>
              <a:rPr lang="en-US" sz="2000" dirty="0">
                <a:latin typeface="Helvetica" pitchFamily="2" charset="0"/>
              </a:rPr>
              <a:t>Cavities cause toothaches</a:t>
            </a:r>
          </a:p>
          <a:p>
            <a:r>
              <a:rPr lang="en-US" sz="2200" dirty="0">
                <a:latin typeface="Helvetica" pitchFamily="2" charset="0"/>
              </a:rPr>
              <a:t>and that </a:t>
            </a:r>
          </a:p>
          <a:p>
            <a:pPr lvl="1"/>
            <a:r>
              <a:rPr lang="en-US" sz="2000" dirty="0">
                <a:latin typeface="Helvetica" pitchFamily="2" charset="0"/>
              </a:rPr>
              <a:t>Cavities cause hooks to catch in teeth.</a:t>
            </a:r>
          </a:p>
          <a:p>
            <a:endParaRPr lang="en-US" sz="2200" dirty="0">
              <a:latin typeface="Helvetica" pitchFamily="2" charset="0"/>
            </a:endParaRPr>
          </a:p>
          <a:p>
            <a:r>
              <a:rPr lang="en-US" sz="2200" dirty="0">
                <a:latin typeface="Helvetica" pitchFamily="2" charset="0"/>
              </a:rPr>
              <a:t>Can we say that </a:t>
            </a:r>
            <a:r>
              <a:rPr lang="en-US" sz="2200" i="1" dirty="0">
                <a:latin typeface="Helvetica" pitchFamily="2" charset="0"/>
              </a:rPr>
              <a:t>Toothache</a:t>
            </a:r>
            <a:r>
              <a:rPr lang="en-US" sz="2200" dirty="0">
                <a:latin typeface="Helvetica" pitchFamily="2" charset="0"/>
              </a:rPr>
              <a:t> and </a:t>
            </a:r>
            <a:r>
              <a:rPr lang="en-US" sz="2200" i="1" dirty="0">
                <a:latin typeface="Helvetica" pitchFamily="2" charset="0"/>
              </a:rPr>
              <a:t>Catch</a:t>
            </a:r>
            <a:r>
              <a:rPr lang="en-US" sz="2200" dirty="0">
                <a:latin typeface="Helvetica" pitchFamily="2" charset="0"/>
              </a:rPr>
              <a:t> are absolutely independent?</a:t>
            </a:r>
          </a:p>
          <a:p>
            <a:endParaRPr lang="en-US" sz="2200" dirty="0">
              <a:latin typeface="Helvetica" pitchFamily="2" charset="0"/>
            </a:endParaRPr>
          </a:p>
          <a:p>
            <a:r>
              <a:rPr lang="en-US" sz="2200" dirty="0">
                <a:latin typeface="Helvetica" pitchFamily="2" charset="0"/>
              </a:rPr>
              <a:t>Toothaches do not cause the hook to catch…</a:t>
            </a:r>
          </a:p>
          <a:p>
            <a:r>
              <a:rPr lang="en-US" sz="2200" dirty="0">
                <a:latin typeface="Helvetica" pitchFamily="2" charset="0"/>
              </a:rPr>
              <a:t>The hook catching does not cause a toothache…</a:t>
            </a:r>
          </a:p>
          <a:p>
            <a:r>
              <a:rPr lang="en-US" sz="2200" dirty="0">
                <a:latin typeface="Helvetica" pitchFamily="2" charset="0"/>
              </a:rPr>
              <a:t>But that’s not what the question is asking!</a:t>
            </a:r>
            <a:endParaRPr lang="en-US" sz="2400" dirty="0">
              <a:latin typeface="Helvetica" pitchFamily="2" charset="0"/>
            </a:endParaRPr>
          </a:p>
          <a:p>
            <a:pPr marL="0" indent="0">
              <a:buNone/>
            </a:pPr>
            <a:endParaRPr lang="en-US" sz="2200" dirty="0">
              <a:latin typeface="Helvetica" pitchFamily="2" charset="0"/>
            </a:endParaRPr>
          </a:p>
        </p:txBody>
      </p:sp>
    </p:spTree>
    <p:extLst>
      <p:ext uri="{BB962C8B-B14F-4D97-AF65-F5344CB8AC3E}">
        <p14:creationId xmlns:p14="http://schemas.microsoft.com/office/powerpoint/2010/main" val="265467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dissolve">
                                      <p:cBhvr>
                                        <p:cTn id="10" dur="500"/>
                                        <p:tgtEl>
                                          <p:spTgt spid="3">
                                            <p:txEl>
                                              <p:pRg st="8" end="8"/>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dissolv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Conditional Independence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a:bodyPr>
          <a:lstStyle/>
          <a:p>
            <a:pPr marL="0" indent="0">
              <a:buNone/>
            </a:pPr>
            <a:endParaRPr lang="en-US" sz="2200" dirty="0">
              <a:latin typeface="Helvetica" pitchFamily="2" charset="0"/>
            </a:endParaRPr>
          </a:p>
          <a:p>
            <a:r>
              <a:rPr lang="en-US" sz="2200" dirty="0">
                <a:latin typeface="Helvetica" pitchFamily="2" charset="0"/>
              </a:rPr>
              <a:t>Even though they don’t influence each other directly, they *are* connected to each other *through* the notion of cavity, so they are </a:t>
            </a:r>
            <a:r>
              <a:rPr lang="en-US" sz="2200" b="1" dirty="0">
                <a:solidFill>
                  <a:srgbClr val="FF0000"/>
                </a:solidFill>
                <a:latin typeface="Helvetica" pitchFamily="2" charset="0"/>
              </a:rPr>
              <a:t>not absolutely independent</a:t>
            </a:r>
            <a:r>
              <a:rPr lang="en-US" sz="2200" dirty="0">
                <a:latin typeface="Helvetica" pitchFamily="2" charset="0"/>
              </a:rPr>
              <a:t>. </a:t>
            </a:r>
          </a:p>
          <a:p>
            <a:pPr lvl="1"/>
            <a:r>
              <a:rPr lang="en-US" sz="2000" dirty="0">
                <a:latin typeface="Helvetica" pitchFamily="2" charset="0"/>
              </a:rPr>
              <a:t>E.g., if one has a toothache, then there is a higher chance that they have a cavity…</a:t>
            </a:r>
          </a:p>
          <a:p>
            <a:pPr lvl="1"/>
            <a:r>
              <a:rPr lang="en-US" sz="2000" dirty="0">
                <a:latin typeface="Helvetica" pitchFamily="2" charset="0"/>
              </a:rPr>
              <a:t>And if there is a higher chance at a cavity…</a:t>
            </a:r>
          </a:p>
          <a:p>
            <a:pPr lvl="1"/>
            <a:r>
              <a:rPr lang="en-US" sz="2000" dirty="0">
                <a:latin typeface="Helvetica" pitchFamily="2" charset="0"/>
              </a:rPr>
              <a:t>That means there is also a higher chance that the hook will catch.</a:t>
            </a:r>
          </a:p>
        </p:txBody>
      </p:sp>
      <p:sp>
        <p:nvSpPr>
          <p:cNvPr id="4" name="TextBox 3">
            <a:extLst>
              <a:ext uri="{FF2B5EF4-FFF2-40B4-BE49-F238E27FC236}">
                <a16:creationId xmlns:a16="http://schemas.microsoft.com/office/drawing/2014/main" id="{1191DBB1-6B4E-1E41-8D3E-9104426B3A25}"/>
              </a:ext>
            </a:extLst>
          </p:cNvPr>
          <p:cNvSpPr txBox="1"/>
          <p:nvPr/>
        </p:nvSpPr>
        <p:spPr>
          <a:xfrm>
            <a:off x="2257425" y="957263"/>
            <a:ext cx="184731" cy="369332"/>
          </a:xfrm>
          <a:prstGeom prst="rect">
            <a:avLst/>
          </a:prstGeom>
          <a:noFill/>
        </p:spPr>
        <p:txBody>
          <a:bodyPr wrap="none" rtlCol="0">
            <a:spAutoFit/>
          </a:bodyPr>
          <a:lstStyle/>
          <a:p>
            <a:endParaRPr lang="en-US" dirty="0"/>
          </a:p>
        </p:txBody>
      </p:sp>
      <p:sp>
        <p:nvSpPr>
          <p:cNvPr id="5" name="Oval 4">
            <a:extLst>
              <a:ext uri="{FF2B5EF4-FFF2-40B4-BE49-F238E27FC236}">
                <a16:creationId xmlns:a16="http://schemas.microsoft.com/office/drawing/2014/main" id="{C9ED4CC6-CE86-4D18-8A2F-A21149C585F1}"/>
              </a:ext>
            </a:extLst>
          </p:cNvPr>
          <p:cNvSpPr/>
          <p:nvPr/>
        </p:nvSpPr>
        <p:spPr>
          <a:xfrm>
            <a:off x="5160723" y="5931074"/>
            <a:ext cx="1496860" cy="926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Cavity</a:t>
            </a:r>
          </a:p>
        </p:txBody>
      </p:sp>
      <p:sp>
        <p:nvSpPr>
          <p:cNvPr id="6" name="Oval 5">
            <a:extLst>
              <a:ext uri="{FF2B5EF4-FFF2-40B4-BE49-F238E27FC236}">
                <a16:creationId xmlns:a16="http://schemas.microsoft.com/office/drawing/2014/main" id="{4BB1326A-C280-4A7D-9C15-D4EDEEC5429B}"/>
              </a:ext>
            </a:extLst>
          </p:cNvPr>
          <p:cNvSpPr/>
          <p:nvPr/>
        </p:nvSpPr>
        <p:spPr>
          <a:xfrm>
            <a:off x="6657582" y="5004148"/>
            <a:ext cx="2004165" cy="926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Toothache</a:t>
            </a:r>
          </a:p>
        </p:txBody>
      </p:sp>
      <p:sp>
        <p:nvSpPr>
          <p:cNvPr id="7" name="Oval 6">
            <a:extLst>
              <a:ext uri="{FF2B5EF4-FFF2-40B4-BE49-F238E27FC236}">
                <a16:creationId xmlns:a16="http://schemas.microsoft.com/office/drawing/2014/main" id="{6D392F97-531C-4E97-A226-F8C345C8493B}"/>
              </a:ext>
            </a:extLst>
          </p:cNvPr>
          <p:cNvSpPr/>
          <p:nvPr/>
        </p:nvSpPr>
        <p:spPr>
          <a:xfrm>
            <a:off x="2945703" y="5004148"/>
            <a:ext cx="2004165" cy="926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Hook</a:t>
            </a:r>
          </a:p>
        </p:txBody>
      </p:sp>
      <p:cxnSp>
        <p:nvCxnSpPr>
          <p:cNvPr id="9" name="Straight Arrow Connector 8">
            <a:extLst>
              <a:ext uri="{FF2B5EF4-FFF2-40B4-BE49-F238E27FC236}">
                <a16:creationId xmlns:a16="http://schemas.microsoft.com/office/drawing/2014/main" id="{FFBBED38-5AD5-4D8D-B410-7CD9084DD49C}"/>
              </a:ext>
            </a:extLst>
          </p:cNvPr>
          <p:cNvCxnSpPr>
            <a:stCxn id="7" idx="5"/>
            <a:endCxn id="5" idx="1"/>
          </p:cNvCxnSpPr>
          <p:nvPr/>
        </p:nvCxnSpPr>
        <p:spPr>
          <a:xfrm>
            <a:off x="4656365" y="5795329"/>
            <a:ext cx="723568" cy="27149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058583B-D87A-48D8-9747-09194F7F7F79}"/>
              </a:ext>
            </a:extLst>
          </p:cNvPr>
          <p:cNvCxnSpPr>
            <a:cxnSpLocks/>
            <a:stCxn id="6" idx="3"/>
            <a:endCxn id="5" idx="7"/>
          </p:cNvCxnSpPr>
          <p:nvPr/>
        </p:nvCxnSpPr>
        <p:spPr>
          <a:xfrm flipH="1">
            <a:off x="6438373" y="5795329"/>
            <a:ext cx="512712" cy="27149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96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Conditional Independence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268889"/>
            <a:ext cx="10058400" cy="4152519"/>
          </a:xfrm>
        </p:spPr>
        <p:txBody>
          <a:bodyPr>
            <a:normAutofit/>
          </a:bodyPr>
          <a:lstStyle/>
          <a:p>
            <a:endParaRPr lang="en-US" sz="2200" dirty="0">
              <a:latin typeface="Helvetica" pitchFamily="2" charset="0"/>
            </a:endParaRPr>
          </a:p>
          <a:p>
            <a:r>
              <a:rPr lang="en-US" sz="2200" dirty="0">
                <a:latin typeface="Helvetica" pitchFamily="2" charset="0"/>
              </a:rPr>
              <a:t>So when you have a situation like this…</a:t>
            </a:r>
          </a:p>
          <a:p>
            <a:pPr lvl="1"/>
            <a:r>
              <a:rPr lang="en-US" sz="2000" dirty="0">
                <a:latin typeface="Helvetica" pitchFamily="2" charset="0"/>
              </a:rPr>
              <a:t>Where the value of one random variable might influence the probabilities of another random variable indirectly…</a:t>
            </a:r>
          </a:p>
          <a:p>
            <a:pPr lvl="2"/>
            <a:r>
              <a:rPr lang="en-US" sz="1900" dirty="0">
                <a:latin typeface="Helvetica" pitchFamily="2" charset="0"/>
              </a:rPr>
              <a:t>We can say that these two variables are independent </a:t>
            </a:r>
            <a:r>
              <a:rPr lang="en-US" sz="1900" i="1" dirty="0">
                <a:latin typeface="Helvetica" pitchFamily="2" charset="0"/>
              </a:rPr>
              <a:t>*given the presence or absence of a cavity*</a:t>
            </a:r>
            <a:r>
              <a:rPr lang="en-US" sz="1900" dirty="0">
                <a:latin typeface="Helvetica" pitchFamily="2" charset="0"/>
              </a:rPr>
              <a:t>. This is called </a:t>
            </a:r>
            <a:r>
              <a:rPr lang="en-US" sz="1900" b="1" dirty="0">
                <a:latin typeface="Helvetica" pitchFamily="2" charset="0"/>
              </a:rPr>
              <a:t>conditional independence</a:t>
            </a:r>
            <a:r>
              <a:rPr lang="en-US" sz="1900" dirty="0">
                <a:latin typeface="Helvetica" pitchFamily="2" charset="0"/>
              </a:rPr>
              <a:t>.</a:t>
            </a:r>
            <a:endParaRPr lang="en-US" sz="1700" dirty="0">
              <a:latin typeface="Helvetica" pitchFamily="2" charset="0"/>
            </a:endParaRPr>
          </a:p>
        </p:txBody>
      </p:sp>
      <p:sp>
        <p:nvSpPr>
          <p:cNvPr id="4" name="TextBox 3">
            <a:extLst>
              <a:ext uri="{FF2B5EF4-FFF2-40B4-BE49-F238E27FC236}">
                <a16:creationId xmlns:a16="http://schemas.microsoft.com/office/drawing/2014/main" id="{1191DBB1-6B4E-1E41-8D3E-9104426B3A25}"/>
              </a:ext>
            </a:extLst>
          </p:cNvPr>
          <p:cNvSpPr txBox="1"/>
          <p:nvPr/>
        </p:nvSpPr>
        <p:spPr>
          <a:xfrm>
            <a:off x="2257425" y="957263"/>
            <a:ext cx="184731" cy="369332"/>
          </a:xfrm>
          <a:prstGeom prst="rect">
            <a:avLst/>
          </a:prstGeom>
          <a:noFill/>
        </p:spPr>
        <p:txBody>
          <a:bodyPr wrap="none" rtlCol="0">
            <a:spAutoFit/>
          </a:bodyPr>
          <a:lstStyle/>
          <a:p>
            <a:endParaRPr lang="en-US" dirty="0"/>
          </a:p>
        </p:txBody>
      </p:sp>
      <p:sp>
        <p:nvSpPr>
          <p:cNvPr id="5" name="Oval 4">
            <a:extLst>
              <a:ext uri="{FF2B5EF4-FFF2-40B4-BE49-F238E27FC236}">
                <a16:creationId xmlns:a16="http://schemas.microsoft.com/office/drawing/2014/main" id="{681C250E-1EF6-4D54-B50F-B59F3D3B8DCF}"/>
              </a:ext>
            </a:extLst>
          </p:cNvPr>
          <p:cNvSpPr/>
          <p:nvPr/>
        </p:nvSpPr>
        <p:spPr>
          <a:xfrm>
            <a:off x="5160723" y="5489281"/>
            <a:ext cx="1496860" cy="926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Cavity</a:t>
            </a:r>
          </a:p>
        </p:txBody>
      </p:sp>
      <p:sp>
        <p:nvSpPr>
          <p:cNvPr id="6" name="Oval 5">
            <a:extLst>
              <a:ext uri="{FF2B5EF4-FFF2-40B4-BE49-F238E27FC236}">
                <a16:creationId xmlns:a16="http://schemas.microsoft.com/office/drawing/2014/main" id="{64149A6F-599D-47D3-B611-8D3CD9AA5C06}"/>
              </a:ext>
            </a:extLst>
          </p:cNvPr>
          <p:cNvSpPr/>
          <p:nvPr/>
        </p:nvSpPr>
        <p:spPr>
          <a:xfrm>
            <a:off x="6657582" y="4562355"/>
            <a:ext cx="2004165" cy="926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Toothache</a:t>
            </a:r>
          </a:p>
        </p:txBody>
      </p:sp>
      <p:sp>
        <p:nvSpPr>
          <p:cNvPr id="7" name="Oval 6">
            <a:extLst>
              <a:ext uri="{FF2B5EF4-FFF2-40B4-BE49-F238E27FC236}">
                <a16:creationId xmlns:a16="http://schemas.microsoft.com/office/drawing/2014/main" id="{0035D6AC-AF57-4B84-9692-8510885B1068}"/>
              </a:ext>
            </a:extLst>
          </p:cNvPr>
          <p:cNvSpPr/>
          <p:nvPr/>
        </p:nvSpPr>
        <p:spPr>
          <a:xfrm>
            <a:off x="2945703" y="4562355"/>
            <a:ext cx="2004165" cy="926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Hook</a:t>
            </a:r>
          </a:p>
        </p:txBody>
      </p:sp>
      <p:cxnSp>
        <p:nvCxnSpPr>
          <p:cNvPr id="8" name="Straight Arrow Connector 7">
            <a:extLst>
              <a:ext uri="{FF2B5EF4-FFF2-40B4-BE49-F238E27FC236}">
                <a16:creationId xmlns:a16="http://schemas.microsoft.com/office/drawing/2014/main" id="{012A95AB-BC16-4B84-BF7B-AA531B5CCC87}"/>
              </a:ext>
            </a:extLst>
          </p:cNvPr>
          <p:cNvCxnSpPr>
            <a:stCxn id="7" idx="5"/>
            <a:endCxn id="5" idx="1"/>
          </p:cNvCxnSpPr>
          <p:nvPr/>
        </p:nvCxnSpPr>
        <p:spPr>
          <a:xfrm>
            <a:off x="4656365" y="5353536"/>
            <a:ext cx="723568" cy="27149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76931C-D689-4196-B651-4C0F6B4B971F}"/>
              </a:ext>
            </a:extLst>
          </p:cNvPr>
          <p:cNvCxnSpPr>
            <a:cxnSpLocks/>
            <a:stCxn id="6" idx="3"/>
            <a:endCxn id="5" idx="7"/>
          </p:cNvCxnSpPr>
          <p:nvPr/>
        </p:nvCxnSpPr>
        <p:spPr>
          <a:xfrm flipH="1">
            <a:off x="6438373" y="5353536"/>
            <a:ext cx="512712" cy="27149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0292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Conditional Independence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a:bodyPr>
              <a:lstStyle/>
              <a:p>
                <a:r>
                  <a:rPr lang="en-US" sz="2200" dirty="0">
                    <a:latin typeface="Helvetica" pitchFamily="2" charset="0"/>
                  </a:rPr>
                  <a:t>We say that two random variables </a:t>
                </a:r>
                <a:r>
                  <a:rPr lang="en-US" sz="2200" i="1" dirty="0">
                    <a:latin typeface="Helvetica" pitchFamily="2" charset="0"/>
                  </a:rPr>
                  <a:t>a</a:t>
                </a:r>
                <a:r>
                  <a:rPr lang="en-US" sz="2200" dirty="0">
                    <a:latin typeface="Helvetica" pitchFamily="2" charset="0"/>
                  </a:rPr>
                  <a:t> and </a:t>
                </a:r>
                <a:r>
                  <a:rPr lang="en-US" sz="2200" i="1" dirty="0">
                    <a:latin typeface="Helvetica" pitchFamily="2" charset="0"/>
                  </a:rPr>
                  <a:t>b</a:t>
                </a:r>
                <a:r>
                  <a:rPr lang="en-US" sz="2200" dirty="0">
                    <a:latin typeface="Helvetica" pitchFamily="2" charset="0"/>
                  </a:rPr>
                  <a:t> are </a:t>
                </a:r>
                <a:r>
                  <a:rPr lang="en-US" sz="2200" b="1" dirty="0">
                    <a:latin typeface="Helvetica" pitchFamily="2" charset="0"/>
                  </a:rPr>
                  <a:t>conditionally independent </a:t>
                </a:r>
                <a:r>
                  <a:rPr lang="en-US" sz="2200" dirty="0">
                    <a:latin typeface="Helvetica" pitchFamily="2" charset="0"/>
                  </a:rPr>
                  <a:t>of one another given some third variable </a:t>
                </a:r>
                <a:r>
                  <a:rPr lang="en-US" sz="2200" i="1" dirty="0">
                    <a:latin typeface="Helvetica" pitchFamily="2" charset="0"/>
                  </a:rPr>
                  <a:t>z</a:t>
                </a:r>
                <a:r>
                  <a:rPr lang="en-US" sz="2200" dirty="0">
                    <a:latin typeface="Helvetica" pitchFamily="2" charset="0"/>
                  </a:rPr>
                  <a:t> when…</a:t>
                </a:r>
              </a:p>
              <a:p>
                <a:pPr marL="0" indent="0">
                  <a:buNone/>
                </a:pPr>
                <a:endParaRPr lang="en-US" sz="22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𝑧</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𝑧</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𝑧</m:t>
                          </m:r>
                        </m:e>
                      </m:d>
                    </m:oMath>
                  </m:oMathPara>
                </a14:m>
                <a:endParaRPr lang="en-US" sz="2400" dirty="0"/>
              </a:p>
              <a:p>
                <a:pPr marL="0" indent="0" algn="ctr">
                  <a:buNone/>
                </a:pPr>
                <a:endParaRPr lang="en-US" sz="2400" dirty="0"/>
              </a:p>
              <a:p>
                <a:pPr marL="0" indent="0" algn="ctr">
                  <a:buNone/>
                </a:pPr>
                <a14:m>
                  <m:oMath xmlns:m="http://schemas.openxmlformats.org/officeDocument/2006/math">
                    <m:r>
                      <a:rPr lang="en-US" sz="2400" b="1" i="0" smtClean="0">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𝑧</m:t>
                        </m:r>
                      </m:e>
                    </m:d>
                    <m:r>
                      <a:rPr lang="en-US" sz="2400" i="1">
                        <a:latin typeface="Cambria Math" panose="02040503050406030204" pitchFamily="18" charset="0"/>
                      </a:rPr>
                      <m:t>=</m:t>
                    </m:r>
                    <m:r>
                      <a:rPr lang="en-US" sz="2400" b="1" i="0">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𝑧</m:t>
                        </m:r>
                      </m:e>
                    </m:d>
                    <m:r>
                      <a:rPr lang="en-US" sz="2400" b="1" i="0">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𝑧</m:t>
                        </m:r>
                      </m:e>
                    </m:d>
                  </m:oMath>
                </a14:m>
                <a:r>
                  <a:rPr lang="en-US" sz="2400" dirty="0"/>
                  <a:t>.</a:t>
                </a:r>
              </a:p>
              <a:p>
                <a:pPr marL="0" indent="0" algn="ctr">
                  <a:buNone/>
                </a:pPr>
                <a:endParaRPr lang="en-US" sz="2400" dirty="0"/>
              </a:p>
              <a:p>
                <a:pPr marL="0" indent="0">
                  <a:buNone/>
                </a:pP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00225"/>
                <a:ext cx="10058400" cy="4152519"/>
              </a:xfrm>
              <a:blipFill>
                <a:blip r:embed="rId3"/>
                <a:stretch>
                  <a:fillRect l="-757" r="-12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191DBB1-6B4E-1E41-8D3E-9104426B3A25}"/>
              </a:ext>
            </a:extLst>
          </p:cNvPr>
          <p:cNvSpPr txBox="1"/>
          <p:nvPr/>
        </p:nvSpPr>
        <p:spPr>
          <a:xfrm>
            <a:off x="2257425" y="9572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786279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Conditional Independence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fontScale="85000" lnSpcReduction="20000"/>
              </a:bodyPr>
              <a:lstStyle/>
              <a:p>
                <a:r>
                  <a:rPr lang="en-US" sz="2200" dirty="0">
                    <a:latin typeface="Helvetica" pitchFamily="2" charset="0"/>
                  </a:rPr>
                  <a:t>Filling that in with sample values…</a:t>
                </a:r>
              </a:p>
              <a:p>
                <a:pPr marL="0" indent="0">
                  <a:buNone/>
                </a:pPr>
                <a:endParaRPr lang="en-US" sz="22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400" b="1" i="0">
                          <a:latin typeface="Cambria Math" panose="02040503050406030204" pitchFamily="18" charset="0"/>
                        </a:rPr>
                        <m:t>𝐏</m:t>
                      </m:r>
                      <m:d>
                        <m:dPr>
                          <m:ctrlPr>
                            <a:rPr lang="en-US" sz="2400" i="1">
                              <a:latin typeface="Cambria Math" panose="02040503050406030204" pitchFamily="18" charset="0"/>
                            </a:rPr>
                          </m:ctrlPr>
                        </m:dPr>
                        <m:e>
                          <m:r>
                            <a:rPr lang="en-US" sz="2400" b="0" i="1" smtClean="0">
                              <a:latin typeface="Cambria Math" panose="02040503050406030204" pitchFamily="18" charset="0"/>
                            </a:rPr>
                            <m:t>𝑇𝑜𝑜𝑡𝑎𝑐h𝑒</m:t>
                          </m:r>
                          <m:r>
                            <a:rPr lang="en-US" sz="2400" i="1">
                              <a:latin typeface="Cambria Math" panose="02040503050406030204" pitchFamily="18" charset="0"/>
                            </a:rPr>
                            <m:t>∧</m:t>
                          </m:r>
                          <m:r>
                            <a:rPr lang="en-US" sz="2400" b="0" i="1" smtClean="0">
                              <a:latin typeface="Cambria Math" panose="02040503050406030204" pitchFamily="18" charset="0"/>
                            </a:rPr>
                            <m:t>𝐶𝑎𝑡𝑐h</m:t>
                          </m:r>
                          <m:r>
                            <a:rPr lang="en-US" sz="2400" i="1">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𝐶𝑎𝑣𝑖𝑡𝑦</m:t>
                          </m:r>
                        </m:e>
                      </m:d>
                      <m:r>
                        <a:rPr lang="en-US" sz="2400" i="1">
                          <a:latin typeface="Cambria Math" panose="02040503050406030204" pitchFamily="18" charset="0"/>
                        </a:rPr>
                        <m:t>=</m:t>
                      </m:r>
                      <m:r>
                        <a:rPr lang="en-US" sz="2400" b="1" i="0">
                          <a:latin typeface="Cambria Math" panose="02040503050406030204" pitchFamily="18" charset="0"/>
                        </a:rPr>
                        <m:t>𝐏</m:t>
                      </m:r>
                      <m:d>
                        <m:dPr>
                          <m:ctrlPr>
                            <a:rPr lang="en-US" sz="2400" i="1">
                              <a:latin typeface="Cambria Math" panose="02040503050406030204" pitchFamily="18" charset="0"/>
                            </a:rPr>
                          </m:ctrlPr>
                        </m:dPr>
                        <m:e>
                          <m:r>
                            <a:rPr lang="en-US" sz="2400" b="0" i="1" smtClean="0">
                              <a:latin typeface="Cambria Math" panose="02040503050406030204" pitchFamily="18" charset="0"/>
                            </a:rPr>
                            <m:t>𝑇𝑜𝑜𝑡h𝑎𝑐h𝑒</m:t>
                          </m:r>
                          <m:r>
                            <a:rPr lang="en-US" sz="2400" b="0" i="1" smtClean="0">
                              <a:latin typeface="Cambria Math" panose="02040503050406030204" pitchFamily="18" charset="0"/>
                            </a:rPr>
                            <m:t> | </m:t>
                          </m:r>
                          <m:r>
                            <a:rPr lang="en-US" sz="2400" b="0" i="1" smtClean="0">
                              <a:latin typeface="Cambria Math" panose="02040503050406030204" pitchFamily="18" charset="0"/>
                            </a:rPr>
                            <m:t>𝐶𝑎𝑣𝑖𝑡𝑦</m:t>
                          </m:r>
                        </m:e>
                      </m:d>
                      <m:r>
                        <a:rPr lang="en-US" sz="2400" b="1" i="0">
                          <a:latin typeface="Cambria Math" panose="02040503050406030204" pitchFamily="18" charset="0"/>
                        </a:rPr>
                        <m:t>𝐏</m:t>
                      </m:r>
                      <m:d>
                        <m:dPr>
                          <m:ctrlPr>
                            <a:rPr lang="en-US" sz="2400" i="1">
                              <a:latin typeface="Cambria Math" panose="02040503050406030204" pitchFamily="18" charset="0"/>
                            </a:rPr>
                          </m:ctrlPr>
                        </m:dPr>
                        <m:e>
                          <m:r>
                            <a:rPr lang="en-US" sz="2400" b="0" i="1" smtClean="0">
                              <a:latin typeface="Cambria Math" panose="02040503050406030204" pitchFamily="18" charset="0"/>
                            </a:rPr>
                            <m:t>𝐶𝑎𝑡𝑐h</m:t>
                          </m:r>
                          <m:r>
                            <a:rPr lang="en-US" sz="2400" i="1">
                              <a:latin typeface="Cambria Math" panose="02040503050406030204" pitchFamily="18" charset="0"/>
                            </a:rPr>
                            <m:t>|</m:t>
                          </m:r>
                          <m:r>
                            <a:rPr lang="en-US" sz="2400" b="0" i="1" smtClean="0">
                              <a:latin typeface="Cambria Math" panose="02040503050406030204" pitchFamily="18" charset="0"/>
                            </a:rPr>
                            <m:t>𝐶𝑎𝑣𝑖𝑡𝑦</m:t>
                          </m:r>
                        </m:e>
                      </m:d>
                    </m:oMath>
                  </m:oMathPara>
                </a14:m>
                <a:endParaRPr lang="en-US" sz="2400" dirty="0"/>
              </a:p>
              <a:p>
                <a:pPr marL="0" indent="0" algn="ctr">
                  <a:buNone/>
                </a:pPr>
                <a:endParaRPr lang="en-US" sz="2400" dirty="0"/>
              </a:p>
              <a:p>
                <a:r>
                  <a:rPr lang="en-US" sz="2400" dirty="0">
                    <a:latin typeface="Helvetica" pitchFamily="2" charset="0"/>
                  </a:rPr>
                  <a:t>In other words, if we can rule out the influence of </a:t>
                </a:r>
                <a:r>
                  <a:rPr lang="en-US" sz="2400" i="1" dirty="0">
                    <a:latin typeface="Helvetica" pitchFamily="2" charset="0"/>
                  </a:rPr>
                  <a:t>Cavity</a:t>
                </a:r>
                <a:r>
                  <a:rPr lang="en-US" sz="2400" dirty="0">
                    <a:latin typeface="Helvetica" pitchFamily="2" charset="0"/>
                  </a:rPr>
                  <a:t>, then </a:t>
                </a:r>
                <a:r>
                  <a:rPr lang="en-US" sz="2400" i="1" dirty="0">
                    <a:latin typeface="Helvetica" pitchFamily="2" charset="0"/>
                  </a:rPr>
                  <a:t>Toothache</a:t>
                </a:r>
                <a:r>
                  <a:rPr lang="en-US" sz="2400" dirty="0">
                    <a:latin typeface="Helvetica" pitchFamily="2" charset="0"/>
                  </a:rPr>
                  <a:t> and </a:t>
                </a:r>
                <a:r>
                  <a:rPr lang="en-US" sz="2400" i="1" dirty="0">
                    <a:latin typeface="Helvetica" pitchFamily="2" charset="0"/>
                  </a:rPr>
                  <a:t>Catch</a:t>
                </a:r>
                <a:r>
                  <a:rPr lang="en-US" sz="2400" dirty="0">
                    <a:latin typeface="Helvetica" pitchFamily="2" charset="0"/>
                  </a:rPr>
                  <a:t> are independent of each other. </a:t>
                </a:r>
              </a:p>
              <a:p>
                <a:endParaRPr lang="en-US" sz="2400" dirty="0">
                  <a:latin typeface="Helvetica" pitchFamily="2" charset="0"/>
                </a:endParaRPr>
              </a:p>
              <a:p>
                <a:r>
                  <a:rPr lang="en-US" sz="2400" dirty="0">
                    <a:latin typeface="Helvetica" pitchFamily="2" charset="0"/>
                  </a:rPr>
                  <a:t>Note: this isn’t saying that we are only looking at worlds where the value of Cavity is </a:t>
                </a:r>
                <a:r>
                  <a:rPr lang="en-US" sz="2400" i="1" dirty="0">
                    <a:latin typeface="Helvetica" pitchFamily="2" charset="0"/>
                  </a:rPr>
                  <a:t>false</a:t>
                </a:r>
                <a:r>
                  <a:rPr lang="en-US" sz="2400" dirty="0">
                    <a:latin typeface="Helvetica" pitchFamily="2" charset="0"/>
                  </a:rPr>
                  <a:t>… </a:t>
                </a:r>
              </a:p>
              <a:p>
                <a:pPr lvl="1"/>
                <a:r>
                  <a:rPr lang="en-US" sz="2200" dirty="0">
                    <a:latin typeface="Helvetica" pitchFamily="2" charset="0"/>
                  </a:rPr>
                  <a:t>It is more a question of whether or not we are considering worlds where the value of Cavity is </a:t>
                </a:r>
                <a:r>
                  <a:rPr lang="en-US" sz="2200" i="1" dirty="0">
                    <a:latin typeface="Helvetica" pitchFamily="2" charset="0"/>
                  </a:rPr>
                  <a:t>known</a:t>
                </a:r>
                <a:r>
                  <a:rPr lang="en-US" sz="2200" dirty="0">
                    <a:latin typeface="Helvetica" pitchFamily="2" charset="0"/>
                  </a:rPr>
                  <a:t>, regardless of what that value is.</a:t>
                </a:r>
              </a:p>
              <a:p>
                <a:pPr marL="0" indent="0">
                  <a:buNone/>
                </a:pPr>
                <a:endParaRPr lang="en-US" sz="22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1800225"/>
                <a:ext cx="10058400" cy="4152519"/>
              </a:xfrm>
              <a:blipFill>
                <a:blip r:embed="rId3"/>
                <a:stretch>
                  <a:fillRect l="-631" t="-6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191DBB1-6B4E-1E41-8D3E-9104426B3A25}"/>
              </a:ext>
            </a:extLst>
          </p:cNvPr>
          <p:cNvSpPr txBox="1"/>
          <p:nvPr/>
        </p:nvSpPr>
        <p:spPr>
          <a:xfrm>
            <a:off x="2257425" y="9572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55202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Conditional Independence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571499" y="1800225"/>
                <a:ext cx="11185071" cy="4152519"/>
              </a:xfrm>
            </p:spPr>
            <p:txBody>
              <a:bodyPr>
                <a:normAutofit fontScale="92500" lnSpcReduction="20000"/>
              </a:bodyPr>
              <a:lstStyle/>
              <a:p>
                <a:pPr marL="0" indent="0">
                  <a:buNone/>
                </a:pPr>
                <a:endParaRPr lang="en-US" sz="22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400" b="1" i="0">
                          <a:latin typeface="Cambria Math" panose="02040503050406030204" pitchFamily="18" charset="0"/>
                        </a:rPr>
                        <m:t>𝐏</m:t>
                      </m:r>
                      <m:d>
                        <m:dPr>
                          <m:ctrlPr>
                            <a:rPr lang="en-US" sz="2400" i="1">
                              <a:latin typeface="Cambria Math" panose="02040503050406030204" pitchFamily="18" charset="0"/>
                            </a:rPr>
                          </m:ctrlPr>
                        </m:dPr>
                        <m:e>
                          <m:r>
                            <a:rPr lang="en-US" sz="2400" b="0" i="1" smtClean="0">
                              <a:latin typeface="Cambria Math" panose="02040503050406030204" pitchFamily="18" charset="0"/>
                            </a:rPr>
                            <m:t>𝑇𝑜𝑜𝑡𝑎𝑐h𝑒</m:t>
                          </m:r>
                          <m:r>
                            <a:rPr lang="en-US" sz="2400" i="1">
                              <a:latin typeface="Cambria Math" panose="02040503050406030204" pitchFamily="18" charset="0"/>
                            </a:rPr>
                            <m:t>∧</m:t>
                          </m:r>
                          <m:r>
                            <a:rPr lang="en-US" sz="2400" b="0" i="1" smtClean="0">
                              <a:latin typeface="Cambria Math" panose="02040503050406030204" pitchFamily="18" charset="0"/>
                            </a:rPr>
                            <m:t>𝐶𝑎𝑡𝑐h</m:t>
                          </m:r>
                          <m:r>
                            <a:rPr lang="en-US" sz="240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𝑐𝑎𝑣𝑖𝑡𝑦</m:t>
                          </m:r>
                          <m:r>
                            <m:rPr>
                              <m:nor/>
                            </m:rPr>
                            <a:rPr lang="en-US" sz="2400"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rPr>
                            <m:t> </m:t>
                          </m:r>
                        </m:e>
                      </m:d>
                      <m:r>
                        <a:rPr lang="en-US" sz="2400" i="1">
                          <a:latin typeface="Cambria Math" panose="02040503050406030204" pitchFamily="18" charset="0"/>
                        </a:rPr>
                        <m:t>=</m:t>
                      </m:r>
                      <m:r>
                        <a:rPr lang="en-US" sz="2400" b="1" i="0">
                          <a:latin typeface="Cambria Math" panose="02040503050406030204" pitchFamily="18" charset="0"/>
                        </a:rPr>
                        <m:t>𝐏</m:t>
                      </m:r>
                      <m:d>
                        <m:dPr>
                          <m:ctrlPr>
                            <a:rPr lang="en-US" sz="2400" i="1">
                              <a:latin typeface="Cambria Math" panose="02040503050406030204" pitchFamily="18" charset="0"/>
                            </a:rPr>
                          </m:ctrlPr>
                        </m:dPr>
                        <m:e>
                          <m:r>
                            <a:rPr lang="en-US" sz="2400" b="0" i="1" smtClean="0">
                              <a:latin typeface="Cambria Math" panose="02040503050406030204" pitchFamily="18" charset="0"/>
                            </a:rPr>
                            <m:t>𝑇𝑜𝑜𝑡h𝑎𝑐h𝑒</m:t>
                          </m:r>
                          <m:r>
                            <a:rPr lang="en-US" sz="2400" b="0" i="1" smtClean="0">
                              <a:latin typeface="Cambria Math" panose="02040503050406030204" pitchFamily="18" charset="0"/>
                            </a:rPr>
                            <m:t> |</m:t>
                          </m:r>
                          <m:r>
                            <a:rPr lang="en-US" sz="2400" i="1">
                              <a:latin typeface="Cambria Math" panose="02040503050406030204" pitchFamily="18" charset="0"/>
                              <a:ea typeface="Linux Libertine" panose="02000503000000000000" pitchFamily="2" charset="0"/>
                              <a:cs typeface="Linux Libertine" panose="02000503000000000000" pitchFamily="2" charset="0"/>
                            </a:rPr>
                            <m:t>𝑐𝑎𝑣𝑖𝑡𝑦</m:t>
                          </m:r>
                        </m:e>
                      </m:d>
                      <m:r>
                        <a:rPr lang="en-US" sz="2400" b="1" i="0">
                          <a:latin typeface="Cambria Math" panose="02040503050406030204" pitchFamily="18" charset="0"/>
                        </a:rPr>
                        <m:t>𝐏</m:t>
                      </m:r>
                      <m:d>
                        <m:dPr>
                          <m:ctrlPr>
                            <a:rPr lang="en-US" sz="2400" i="1">
                              <a:latin typeface="Cambria Math" panose="02040503050406030204" pitchFamily="18" charset="0"/>
                            </a:rPr>
                          </m:ctrlPr>
                        </m:dPr>
                        <m:e>
                          <m:r>
                            <a:rPr lang="en-US" sz="2400" b="0" i="1" smtClean="0">
                              <a:latin typeface="Cambria Math" panose="02040503050406030204" pitchFamily="18" charset="0"/>
                            </a:rPr>
                            <m:t>𝐶𝑎𝑡𝑐h</m:t>
                          </m:r>
                          <m:r>
                            <a:rPr lang="en-US" sz="2400" i="1">
                              <a:latin typeface="Cambria Math" panose="02040503050406030204" pitchFamily="18" charset="0"/>
                            </a:rPr>
                            <m:t>|</m:t>
                          </m:r>
                          <m:r>
                            <a:rPr lang="en-US" sz="2400" i="1">
                              <a:latin typeface="Cambria Math" panose="02040503050406030204" pitchFamily="18" charset="0"/>
                              <a:ea typeface="Linux Libertine" panose="02000503000000000000" pitchFamily="2" charset="0"/>
                              <a:cs typeface="Linux Libertine" panose="02000503000000000000" pitchFamily="2" charset="0"/>
                            </a:rPr>
                            <m:t>𝑐𝑎𝑣𝑖𝑡𝑦</m:t>
                          </m:r>
                        </m:e>
                      </m:d>
                    </m:oMath>
                  </m:oMathPara>
                </a14:m>
                <a:endParaRPr lang="en-US" sz="2400" dirty="0"/>
              </a:p>
              <a:p>
                <a:pPr marL="0" indent="0" algn="ctr">
                  <a:buNone/>
                </a:pPr>
                <a:r>
                  <a:rPr lang="en-US" sz="2400" dirty="0"/>
                  <a:t>Or</a:t>
                </a:r>
              </a:p>
              <a:p>
                <a:pPr marL="0" indent="0" algn="ctr">
                  <a:buNone/>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𝑇𝑜𝑜𝑡𝑎𝑐h𝑒</m:t>
                          </m:r>
                          <m:r>
                            <a:rPr lang="en-US" sz="2400" i="1">
                              <a:latin typeface="Cambria Math" panose="02040503050406030204" pitchFamily="18" charset="0"/>
                            </a:rPr>
                            <m:t>∧</m:t>
                          </m:r>
                          <m:r>
                            <a:rPr lang="en-US" sz="2400" i="1">
                              <a:latin typeface="Cambria Math" panose="02040503050406030204" pitchFamily="18" charset="0"/>
                            </a:rPr>
                            <m:t>𝐶𝑎𝑡𝑐h</m:t>
                          </m:r>
                          <m:r>
                            <a:rPr lang="en-US" sz="2400" i="1">
                              <a:latin typeface="Cambria Math" panose="02040503050406030204" pitchFamily="18" charset="0"/>
                            </a:rPr>
                            <m:t>|¬</m:t>
                          </m:r>
                          <m:r>
                            <a:rPr lang="en-US" sz="2400" i="1">
                              <a:latin typeface="Cambria Math" panose="02040503050406030204" pitchFamily="18" charset="0"/>
                              <a:ea typeface="Linux Libertine" panose="02000503000000000000" pitchFamily="2" charset="0"/>
                              <a:cs typeface="Linux Libertine" panose="02000503000000000000" pitchFamily="2" charset="0"/>
                            </a:rPr>
                            <m:t>𝑐𝑎𝑣𝑖𝑡𝑦</m:t>
                          </m:r>
                          <m:r>
                            <m:rPr>
                              <m:nor/>
                            </m:rPr>
                            <a:rPr lang="en-US" sz="2400" dirty="0">
                              <a:latin typeface="Linux Libertine" panose="02000503000000000000" pitchFamily="2" charset="0"/>
                              <a:ea typeface="Linux Libertine" panose="02000503000000000000" pitchFamily="2" charset="0"/>
                              <a:cs typeface="Linux Libertine" panose="02000503000000000000" pitchFamily="2" charset="0"/>
                            </a:rPr>
                            <m:t> </m:t>
                          </m:r>
                        </m:e>
                      </m:d>
                      <m:r>
                        <a:rPr lang="en-US" sz="2400" i="1">
                          <a:latin typeface="Cambria Math" panose="02040503050406030204" pitchFamily="18" charset="0"/>
                        </a:rPr>
                        <m:t>=</m:t>
                      </m:r>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𝑇𝑜𝑜𝑡h𝑎𝑐h𝑒</m:t>
                          </m:r>
                          <m:r>
                            <a:rPr lang="en-US" sz="2400" i="1">
                              <a:latin typeface="Cambria Math" panose="02040503050406030204" pitchFamily="18" charset="0"/>
                            </a:rPr>
                            <m:t> |¬</m:t>
                          </m:r>
                          <m:r>
                            <a:rPr lang="en-US" sz="2400" i="1">
                              <a:latin typeface="Cambria Math" panose="02040503050406030204" pitchFamily="18" charset="0"/>
                              <a:ea typeface="Linux Libertine" panose="02000503000000000000" pitchFamily="2" charset="0"/>
                              <a:cs typeface="Linux Libertine" panose="02000503000000000000" pitchFamily="2" charset="0"/>
                            </a:rPr>
                            <m:t>𝑐𝑎𝑣𝑖𝑡𝑦</m:t>
                          </m:r>
                        </m:e>
                      </m:d>
                      <m:r>
                        <a:rPr lang="en-US" sz="2400" b="1">
                          <a:latin typeface="Cambria Math" panose="02040503050406030204" pitchFamily="18" charset="0"/>
                        </a:rPr>
                        <m:t>𝐏</m:t>
                      </m:r>
                      <m:d>
                        <m:dPr>
                          <m:ctrlPr>
                            <a:rPr lang="en-US" sz="2400" i="1">
                              <a:latin typeface="Cambria Math" panose="02040503050406030204" pitchFamily="18" charset="0"/>
                            </a:rPr>
                          </m:ctrlPr>
                        </m:dPr>
                        <m:e>
                          <m:r>
                            <a:rPr lang="en-US" sz="2400" i="1">
                              <a:latin typeface="Cambria Math" panose="02040503050406030204" pitchFamily="18" charset="0"/>
                            </a:rPr>
                            <m:t>𝐶𝑎𝑡𝑐h</m:t>
                          </m:r>
                          <m:r>
                            <a:rPr lang="en-US" sz="2400" i="1">
                              <a:latin typeface="Cambria Math" panose="02040503050406030204" pitchFamily="18" charset="0"/>
                            </a:rPr>
                            <m:t>|</m:t>
                          </m:r>
                          <m:r>
                            <a:rPr lang="en-US" sz="2400" i="1">
                              <a:latin typeface="Cambria Math" panose="02040503050406030204" pitchFamily="18" charset="0"/>
                              <a:ea typeface="Linux Libertine" panose="02000503000000000000" pitchFamily="2" charset="0"/>
                              <a:cs typeface="Linux Libertine" panose="02000503000000000000" pitchFamily="2" charset="0"/>
                            </a:rPr>
                            <m:t>¬</m:t>
                          </m:r>
                          <m:r>
                            <a:rPr lang="en-US" sz="2400" i="1">
                              <a:latin typeface="Cambria Math" panose="02040503050406030204" pitchFamily="18" charset="0"/>
                              <a:ea typeface="Linux Libertine" panose="02000503000000000000" pitchFamily="2" charset="0"/>
                              <a:cs typeface="Linux Libertine" panose="02000503000000000000" pitchFamily="2" charset="0"/>
                            </a:rPr>
                            <m:t>𝑐𝑎𝑣𝑖𝑡𝑦</m:t>
                          </m:r>
                        </m:e>
                      </m:d>
                    </m:oMath>
                  </m:oMathPara>
                </a14:m>
                <a:endParaRPr lang="en-US" sz="2400" dirty="0"/>
              </a:p>
              <a:p>
                <a:endParaRPr lang="en-US" sz="2400" dirty="0">
                  <a:latin typeface="Helvetica" pitchFamily="2" charset="0"/>
                </a:endParaRPr>
              </a:p>
              <a:p>
                <a:r>
                  <a:rPr lang="en-US" sz="2400" dirty="0">
                    <a:latin typeface="Helvetica" pitchFamily="2" charset="0"/>
                  </a:rPr>
                  <a:t>If we only consider worlds in which </a:t>
                </a:r>
                <a:r>
                  <a:rPr lang="en-US" sz="2400" i="1" dirty="0">
                    <a:latin typeface="Helvetica" pitchFamily="2" charset="0"/>
                  </a:rPr>
                  <a:t>Cavity</a:t>
                </a:r>
                <a:r>
                  <a:rPr lang="en-US" sz="2400" dirty="0">
                    <a:latin typeface="Helvetica" pitchFamily="2" charset="0"/>
                  </a:rPr>
                  <a:t> has a single value…</a:t>
                </a:r>
              </a:p>
              <a:p>
                <a:pPr lvl="1"/>
                <a:r>
                  <a:rPr lang="en-US" sz="2200" dirty="0">
                    <a:latin typeface="Helvetica" pitchFamily="2" charset="0"/>
                  </a:rPr>
                  <a:t>i.e., we only consider worlds where Cavity = false (</a:t>
                </a: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m:t>
                    </m:r>
                    <m:r>
                      <a:rPr lang="en-US" sz="2000" i="1">
                        <a:latin typeface="Cambria Math" panose="02040503050406030204" pitchFamily="18" charset="0"/>
                        <a:ea typeface="Linux Libertine" panose="02000503000000000000" pitchFamily="2" charset="0"/>
                        <a:cs typeface="Linux Libertine" panose="02000503000000000000" pitchFamily="2" charset="0"/>
                      </a:rPr>
                      <m:t>𝑐𝑎𝑣𝑖𝑡𝑦</m:t>
                    </m:r>
                  </m:oMath>
                </a14:m>
                <a:r>
                  <a:rPr lang="en-US" sz="2200" dirty="0">
                    <a:latin typeface="Helvetica" pitchFamily="2" charset="0"/>
                  </a:rPr>
                  <a:t>) or Cavity = true (</a:t>
                </a:r>
                <a14:m>
                  <m:oMath xmlns:m="http://schemas.openxmlformats.org/officeDocument/2006/math">
                    <m:r>
                      <a:rPr lang="en-US" sz="2000" i="1">
                        <a:latin typeface="Cambria Math" panose="02040503050406030204" pitchFamily="18" charset="0"/>
                        <a:ea typeface="Linux Libertine" panose="02000503000000000000" pitchFamily="2" charset="0"/>
                        <a:cs typeface="Linux Libertine" panose="02000503000000000000" pitchFamily="2" charset="0"/>
                      </a:rPr>
                      <m:t>𝑐𝑎𝑣𝑖𝑡𝑦</m:t>
                    </m:r>
                  </m:oMath>
                </a14:m>
                <a:r>
                  <a:rPr lang="en-US" sz="2200" dirty="0">
                    <a:latin typeface="Helvetica" pitchFamily="2" charset="0"/>
                  </a:rPr>
                  <a:t>), </a:t>
                </a:r>
              </a:p>
              <a:p>
                <a:pPr lvl="2"/>
                <a:r>
                  <a:rPr lang="en-US" sz="2100" dirty="0">
                    <a:latin typeface="Helvetica" pitchFamily="2" charset="0"/>
                  </a:rPr>
                  <a:t>Then</a:t>
                </a:r>
                <a:r>
                  <a:rPr lang="en-US" sz="2100" i="1" dirty="0">
                    <a:latin typeface="Helvetica" pitchFamily="2" charset="0"/>
                  </a:rPr>
                  <a:t> Toothache</a:t>
                </a:r>
                <a:r>
                  <a:rPr lang="en-US" sz="2100" dirty="0">
                    <a:latin typeface="Helvetica" pitchFamily="2" charset="0"/>
                  </a:rPr>
                  <a:t> and </a:t>
                </a:r>
                <a:r>
                  <a:rPr lang="en-US" sz="2100" i="1" dirty="0">
                    <a:latin typeface="Helvetica" pitchFamily="2" charset="0"/>
                  </a:rPr>
                  <a:t>Catch</a:t>
                </a:r>
                <a:r>
                  <a:rPr lang="en-US" sz="2100" dirty="0">
                    <a:latin typeface="Helvetica" pitchFamily="2" charset="0"/>
                  </a:rPr>
                  <a:t> are absolutely independent.</a:t>
                </a:r>
              </a:p>
              <a:p>
                <a:pPr lvl="1"/>
                <a:endParaRPr lang="en-US" sz="2200" dirty="0">
                  <a:latin typeface="Helvetica" pitchFamily="2" charset="0"/>
                </a:endParaRPr>
              </a:p>
              <a:p>
                <a:pPr lvl="1"/>
                <a:r>
                  <a:rPr lang="en-US" sz="2200" dirty="0">
                    <a:latin typeface="Helvetica" pitchFamily="2" charset="0"/>
                  </a:rPr>
                  <a:t>That is, within these worlds, values for Toothache won’t affect probabilities for Catch, and vice versa.</a:t>
                </a:r>
              </a:p>
              <a:p>
                <a:endParaRPr lang="en-US" sz="24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571499" y="1800225"/>
                <a:ext cx="11185071" cy="4152519"/>
              </a:xfrm>
              <a:blipFill>
                <a:blip r:embed="rId3"/>
                <a:stretch>
                  <a:fillRect l="-681" r="-68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191DBB1-6B4E-1E41-8D3E-9104426B3A25}"/>
              </a:ext>
            </a:extLst>
          </p:cNvPr>
          <p:cNvSpPr txBox="1"/>
          <p:nvPr/>
        </p:nvSpPr>
        <p:spPr>
          <a:xfrm>
            <a:off x="2257425" y="957263"/>
            <a:ext cx="184731" cy="369332"/>
          </a:xfrm>
          <a:prstGeom prst="rect">
            <a:avLst/>
          </a:prstGeom>
          <a:noFill/>
        </p:spPr>
        <p:txBody>
          <a:bodyPr wrap="none" rtlCol="0">
            <a:spAutoFit/>
          </a:bodyPr>
          <a:lstStyle/>
          <a:p>
            <a:endParaRPr lang="en-US" dirty="0"/>
          </a:p>
        </p:txBody>
      </p:sp>
      <p:sp>
        <p:nvSpPr>
          <p:cNvPr id="5" name="Oval 4">
            <a:extLst>
              <a:ext uri="{FF2B5EF4-FFF2-40B4-BE49-F238E27FC236}">
                <a16:creationId xmlns:a16="http://schemas.microsoft.com/office/drawing/2014/main" id="{0A4E64ED-2F71-4C08-8B04-E19A70BF695C}"/>
              </a:ext>
            </a:extLst>
          </p:cNvPr>
          <p:cNvSpPr/>
          <p:nvPr/>
        </p:nvSpPr>
        <p:spPr>
          <a:xfrm>
            <a:off x="8599118" y="977029"/>
            <a:ext cx="1496860" cy="435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Cavity</a:t>
            </a:r>
          </a:p>
        </p:txBody>
      </p:sp>
      <p:sp>
        <p:nvSpPr>
          <p:cNvPr id="6" name="Oval 5">
            <a:extLst>
              <a:ext uri="{FF2B5EF4-FFF2-40B4-BE49-F238E27FC236}">
                <a16:creationId xmlns:a16="http://schemas.microsoft.com/office/drawing/2014/main" id="{A6E13A21-CA13-45A9-92AB-6A3A67F98517}"/>
              </a:ext>
            </a:extLst>
          </p:cNvPr>
          <p:cNvSpPr/>
          <p:nvPr/>
        </p:nvSpPr>
        <p:spPr>
          <a:xfrm>
            <a:off x="10095977" y="50103"/>
            <a:ext cx="2004165" cy="435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Toothache</a:t>
            </a:r>
          </a:p>
        </p:txBody>
      </p:sp>
      <p:sp>
        <p:nvSpPr>
          <p:cNvPr id="7" name="Oval 6">
            <a:extLst>
              <a:ext uri="{FF2B5EF4-FFF2-40B4-BE49-F238E27FC236}">
                <a16:creationId xmlns:a16="http://schemas.microsoft.com/office/drawing/2014/main" id="{5C5D3D15-8526-4221-BB75-A38123A26F38}"/>
              </a:ext>
            </a:extLst>
          </p:cNvPr>
          <p:cNvSpPr/>
          <p:nvPr/>
        </p:nvSpPr>
        <p:spPr>
          <a:xfrm>
            <a:off x="6384098" y="50103"/>
            <a:ext cx="2004165" cy="435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Hook</a:t>
            </a:r>
          </a:p>
        </p:txBody>
      </p:sp>
      <p:cxnSp>
        <p:nvCxnSpPr>
          <p:cNvPr id="8" name="Straight Arrow Connector 7">
            <a:extLst>
              <a:ext uri="{FF2B5EF4-FFF2-40B4-BE49-F238E27FC236}">
                <a16:creationId xmlns:a16="http://schemas.microsoft.com/office/drawing/2014/main" id="{2BB33C37-6FC1-430A-BA89-3AF0114831DF}"/>
              </a:ext>
            </a:extLst>
          </p:cNvPr>
          <p:cNvCxnSpPr>
            <a:stCxn id="7" idx="5"/>
            <a:endCxn id="5" idx="1"/>
          </p:cNvCxnSpPr>
          <p:nvPr/>
        </p:nvCxnSpPr>
        <p:spPr>
          <a:xfrm>
            <a:off x="8094760" y="421423"/>
            <a:ext cx="723568" cy="61931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8F068CB-675D-4211-BFCD-D41468820193}"/>
              </a:ext>
            </a:extLst>
          </p:cNvPr>
          <p:cNvCxnSpPr>
            <a:cxnSpLocks/>
            <a:stCxn id="6" idx="3"/>
            <a:endCxn id="5" idx="7"/>
          </p:cNvCxnSpPr>
          <p:nvPr/>
        </p:nvCxnSpPr>
        <p:spPr>
          <a:xfrm flipH="1">
            <a:off x="9876768" y="421423"/>
            <a:ext cx="512712" cy="61931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3229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Conditional Independence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lnSpcReduction="10000"/>
          </a:bodyPr>
          <a:lstStyle/>
          <a:p>
            <a:pPr marL="0" indent="0">
              <a:buNone/>
            </a:pPr>
            <a:endParaRPr lang="en-US" sz="2400" dirty="0">
              <a:latin typeface="Helvetica" pitchFamily="2" charset="0"/>
            </a:endParaRPr>
          </a:p>
          <a:p>
            <a:r>
              <a:rPr lang="en-US" sz="2400" dirty="0">
                <a:latin typeface="Helvetica" pitchFamily="2" charset="0"/>
              </a:rPr>
              <a:t>But if we consider worlds where Cavity might be true *or* false</a:t>
            </a:r>
          </a:p>
          <a:p>
            <a:pPr lvl="1"/>
            <a:r>
              <a:rPr lang="en-US" sz="2200" dirty="0">
                <a:latin typeface="Helvetica" pitchFamily="2" charset="0"/>
              </a:rPr>
              <a:t>Then the value for toothache *will* affect the probability of cavity being true or false…</a:t>
            </a:r>
          </a:p>
          <a:p>
            <a:pPr lvl="2"/>
            <a:r>
              <a:rPr lang="en-US" sz="2100" dirty="0">
                <a:latin typeface="Helvetica" pitchFamily="2" charset="0"/>
              </a:rPr>
              <a:t>And the value of cavity being true or false will in turn affect the probability of the value of hook being true or false.</a:t>
            </a:r>
          </a:p>
          <a:p>
            <a:pPr marL="0" indent="0">
              <a:buNone/>
            </a:pPr>
            <a:endParaRPr lang="en-US" sz="2200" dirty="0">
              <a:latin typeface="Helvetica" pitchFamily="2" charset="0"/>
            </a:endParaRPr>
          </a:p>
          <a:p>
            <a:pPr marL="0" indent="0">
              <a:buNone/>
            </a:pPr>
            <a:r>
              <a:rPr lang="en-US" sz="2200" dirty="0">
                <a:latin typeface="Helvetica" pitchFamily="2" charset="0"/>
              </a:rPr>
              <a:t>Thus, we say that Catch and Toothache are conditionally independent: </a:t>
            </a:r>
          </a:p>
          <a:p>
            <a:pPr marL="0" indent="0" algn="ctr">
              <a:buNone/>
            </a:pPr>
            <a:r>
              <a:rPr lang="en-US" sz="2200" dirty="0">
                <a:latin typeface="Helvetica" pitchFamily="2" charset="0"/>
              </a:rPr>
              <a:t>There are situations where they don’t affect one another, and other situations where they do.</a:t>
            </a:r>
          </a:p>
        </p:txBody>
      </p:sp>
      <p:sp>
        <p:nvSpPr>
          <p:cNvPr id="4" name="TextBox 3">
            <a:extLst>
              <a:ext uri="{FF2B5EF4-FFF2-40B4-BE49-F238E27FC236}">
                <a16:creationId xmlns:a16="http://schemas.microsoft.com/office/drawing/2014/main" id="{1191DBB1-6B4E-1E41-8D3E-9104426B3A25}"/>
              </a:ext>
            </a:extLst>
          </p:cNvPr>
          <p:cNvSpPr txBox="1"/>
          <p:nvPr/>
        </p:nvSpPr>
        <p:spPr>
          <a:xfrm>
            <a:off x="2257425" y="957263"/>
            <a:ext cx="184731" cy="369332"/>
          </a:xfrm>
          <a:prstGeom prst="rect">
            <a:avLst/>
          </a:prstGeom>
          <a:noFill/>
        </p:spPr>
        <p:txBody>
          <a:bodyPr wrap="none" rtlCol="0">
            <a:spAutoFit/>
          </a:bodyPr>
          <a:lstStyle/>
          <a:p>
            <a:endParaRPr lang="en-US" dirty="0"/>
          </a:p>
        </p:txBody>
      </p:sp>
      <p:sp>
        <p:nvSpPr>
          <p:cNvPr id="5" name="Oval 4">
            <a:extLst>
              <a:ext uri="{FF2B5EF4-FFF2-40B4-BE49-F238E27FC236}">
                <a16:creationId xmlns:a16="http://schemas.microsoft.com/office/drawing/2014/main" id="{0A4E64ED-2F71-4C08-8B04-E19A70BF695C}"/>
              </a:ext>
            </a:extLst>
          </p:cNvPr>
          <p:cNvSpPr/>
          <p:nvPr/>
        </p:nvSpPr>
        <p:spPr>
          <a:xfrm>
            <a:off x="8599118" y="977029"/>
            <a:ext cx="1496860" cy="435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Cavity</a:t>
            </a:r>
          </a:p>
        </p:txBody>
      </p:sp>
      <p:sp>
        <p:nvSpPr>
          <p:cNvPr id="6" name="Oval 5">
            <a:extLst>
              <a:ext uri="{FF2B5EF4-FFF2-40B4-BE49-F238E27FC236}">
                <a16:creationId xmlns:a16="http://schemas.microsoft.com/office/drawing/2014/main" id="{A6E13A21-CA13-45A9-92AB-6A3A67F98517}"/>
              </a:ext>
            </a:extLst>
          </p:cNvPr>
          <p:cNvSpPr/>
          <p:nvPr/>
        </p:nvSpPr>
        <p:spPr>
          <a:xfrm>
            <a:off x="10095977" y="50103"/>
            <a:ext cx="2004165" cy="435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Toothache</a:t>
            </a:r>
          </a:p>
        </p:txBody>
      </p:sp>
      <p:sp>
        <p:nvSpPr>
          <p:cNvPr id="7" name="Oval 6">
            <a:extLst>
              <a:ext uri="{FF2B5EF4-FFF2-40B4-BE49-F238E27FC236}">
                <a16:creationId xmlns:a16="http://schemas.microsoft.com/office/drawing/2014/main" id="{5C5D3D15-8526-4221-BB75-A38123A26F38}"/>
              </a:ext>
            </a:extLst>
          </p:cNvPr>
          <p:cNvSpPr/>
          <p:nvPr/>
        </p:nvSpPr>
        <p:spPr>
          <a:xfrm>
            <a:off x="6384098" y="50103"/>
            <a:ext cx="2004165" cy="435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Hook</a:t>
            </a:r>
          </a:p>
        </p:txBody>
      </p:sp>
      <p:cxnSp>
        <p:nvCxnSpPr>
          <p:cNvPr id="8" name="Straight Arrow Connector 7">
            <a:extLst>
              <a:ext uri="{FF2B5EF4-FFF2-40B4-BE49-F238E27FC236}">
                <a16:creationId xmlns:a16="http://schemas.microsoft.com/office/drawing/2014/main" id="{2BB33C37-6FC1-430A-BA89-3AF0114831DF}"/>
              </a:ext>
            </a:extLst>
          </p:cNvPr>
          <p:cNvCxnSpPr>
            <a:stCxn id="7" idx="5"/>
            <a:endCxn id="5" idx="1"/>
          </p:cNvCxnSpPr>
          <p:nvPr/>
        </p:nvCxnSpPr>
        <p:spPr>
          <a:xfrm>
            <a:off x="8094760" y="421423"/>
            <a:ext cx="723568" cy="61931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8F068CB-675D-4211-BFCD-D41468820193}"/>
              </a:ext>
            </a:extLst>
          </p:cNvPr>
          <p:cNvCxnSpPr>
            <a:cxnSpLocks/>
            <a:stCxn id="6" idx="3"/>
            <a:endCxn id="5" idx="7"/>
          </p:cNvCxnSpPr>
          <p:nvPr/>
        </p:nvCxnSpPr>
        <p:spPr>
          <a:xfrm flipH="1">
            <a:off x="9876768" y="421423"/>
            <a:ext cx="512712" cy="61931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1671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Independence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a:bodyPr>
          <a:lstStyle/>
          <a:p>
            <a:r>
              <a:rPr lang="en-US" sz="2200" dirty="0">
                <a:latin typeface="Helvetica" pitchFamily="2" charset="0"/>
              </a:rPr>
              <a:t>Why do we care about independence?</a:t>
            </a:r>
          </a:p>
          <a:p>
            <a:endParaRPr lang="en-US" sz="2200" dirty="0">
              <a:latin typeface="Helvetica" pitchFamily="2" charset="0"/>
            </a:endParaRPr>
          </a:p>
          <a:p>
            <a:r>
              <a:rPr lang="en-US" sz="2200" dirty="0">
                <a:latin typeface="Helvetica" pitchFamily="2" charset="0"/>
              </a:rPr>
              <a:t>The more things that are independent of each other, the smaller we can make our full joint probability distribution tables.</a:t>
            </a:r>
          </a:p>
          <a:p>
            <a:endParaRPr lang="en-US" sz="2200" dirty="0">
              <a:latin typeface="Helvetica" pitchFamily="2" charset="0"/>
            </a:endParaRPr>
          </a:p>
          <a:p>
            <a:r>
              <a:rPr lang="en-US" sz="2200" dirty="0">
                <a:latin typeface="Helvetica" pitchFamily="2" charset="0"/>
              </a:rPr>
              <a:t>Conditional independence assumptions are often more easily available than absolute independence assumptions.</a:t>
            </a:r>
          </a:p>
        </p:txBody>
      </p:sp>
      <p:sp>
        <p:nvSpPr>
          <p:cNvPr id="4" name="TextBox 3">
            <a:extLst>
              <a:ext uri="{FF2B5EF4-FFF2-40B4-BE49-F238E27FC236}">
                <a16:creationId xmlns:a16="http://schemas.microsoft.com/office/drawing/2014/main" id="{1191DBB1-6B4E-1E41-8D3E-9104426B3A25}"/>
              </a:ext>
            </a:extLst>
          </p:cNvPr>
          <p:cNvSpPr txBox="1"/>
          <p:nvPr/>
        </p:nvSpPr>
        <p:spPr>
          <a:xfrm>
            <a:off x="2257425" y="9572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0084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Independence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800225"/>
            <a:ext cx="10058400" cy="4152519"/>
          </a:xfrm>
        </p:spPr>
        <p:txBody>
          <a:bodyPr>
            <a:normAutofit/>
          </a:bodyPr>
          <a:lstStyle/>
          <a:p>
            <a:r>
              <a:rPr lang="en-US" sz="2200" dirty="0">
                <a:latin typeface="Helvetica" pitchFamily="2" charset="0"/>
              </a:rPr>
              <a:t>And having smaller full joint probability distribution tables is a good thing!</a:t>
            </a:r>
          </a:p>
          <a:p>
            <a:endParaRPr lang="en-US" sz="2200" dirty="0">
              <a:latin typeface="Helvetica" pitchFamily="2" charset="0"/>
            </a:endParaRPr>
          </a:p>
          <a:p>
            <a:r>
              <a:rPr lang="en-US" sz="2200" dirty="0">
                <a:latin typeface="Helvetica" pitchFamily="2" charset="0"/>
              </a:rPr>
              <a:t>As we’ll see…</a:t>
            </a:r>
          </a:p>
          <a:p>
            <a:endParaRPr lang="en-US" sz="2200" dirty="0">
              <a:latin typeface="Helvetica" pitchFamily="2" charset="0"/>
            </a:endParaRPr>
          </a:p>
          <a:p>
            <a:r>
              <a:rPr lang="en-US" sz="2200" dirty="0">
                <a:latin typeface="Helvetica" pitchFamily="2" charset="0"/>
              </a:rPr>
              <a:t>Next time!</a:t>
            </a:r>
          </a:p>
        </p:txBody>
      </p:sp>
      <p:sp>
        <p:nvSpPr>
          <p:cNvPr id="4" name="TextBox 3">
            <a:extLst>
              <a:ext uri="{FF2B5EF4-FFF2-40B4-BE49-F238E27FC236}">
                <a16:creationId xmlns:a16="http://schemas.microsoft.com/office/drawing/2014/main" id="{1191DBB1-6B4E-1E41-8D3E-9104426B3A25}"/>
              </a:ext>
            </a:extLst>
          </p:cNvPr>
          <p:cNvSpPr txBox="1"/>
          <p:nvPr/>
        </p:nvSpPr>
        <p:spPr>
          <a:xfrm>
            <a:off x="2257425" y="9572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27815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An event, we remind ourselves, is a set of possible worlds where some “thing” is true. What is the set of possible worlds that capture…</a:t>
            </a:r>
          </a:p>
          <a:p>
            <a:r>
              <a:rPr lang="en-US" sz="2400" dirty="0">
                <a:latin typeface="Helvetica" pitchFamily="2" charset="0"/>
              </a:rPr>
              <a:t>The event of rolling a 1?</a:t>
            </a:r>
          </a:p>
          <a:p>
            <a:pPr lvl="1"/>
            <a:r>
              <a:rPr lang="en-US" sz="2200" i="1" dirty="0">
                <a:solidFill>
                  <a:srgbClr val="FF0000"/>
                </a:solidFill>
                <a:latin typeface="Helvetica" pitchFamily="2" charset="0"/>
              </a:rPr>
              <a:t>D</a:t>
            </a:r>
            <a:r>
              <a:rPr lang="en-US" sz="2200" dirty="0">
                <a:solidFill>
                  <a:srgbClr val="FF0000"/>
                </a:solidFill>
                <a:latin typeface="Helvetica" pitchFamily="2" charset="0"/>
              </a:rPr>
              <a:t> = 1</a:t>
            </a:r>
          </a:p>
          <a:p>
            <a:pPr lvl="1"/>
            <a:r>
              <a:rPr lang="en-US" sz="2200" i="1" dirty="0">
                <a:latin typeface="Helvetica" pitchFamily="2" charset="0"/>
              </a:rPr>
              <a:t>D</a:t>
            </a:r>
            <a:r>
              <a:rPr lang="en-US" sz="2200" dirty="0">
                <a:latin typeface="Helvetica" pitchFamily="2" charset="0"/>
              </a:rPr>
              <a:t> = 2</a:t>
            </a:r>
          </a:p>
          <a:p>
            <a:pPr lvl="1"/>
            <a:r>
              <a:rPr lang="en-US" sz="2200" i="1" dirty="0">
                <a:latin typeface="Helvetica" pitchFamily="2" charset="0"/>
              </a:rPr>
              <a:t>D</a:t>
            </a:r>
            <a:r>
              <a:rPr lang="en-US" sz="2200" dirty="0">
                <a:latin typeface="Helvetica" pitchFamily="2" charset="0"/>
              </a:rPr>
              <a:t> = 3</a:t>
            </a:r>
          </a:p>
          <a:p>
            <a:pPr lvl="1"/>
            <a:r>
              <a:rPr lang="en-US" sz="2200" i="1" dirty="0">
                <a:latin typeface="Helvetica" pitchFamily="2" charset="0"/>
              </a:rPr>
              <a:t>D</a:t>
            </a:r>
            <a:r>
              <a:rPr lang="en-US" sz="2200" dirty="0">
                <a:latin typeface="Helvetica" pitchFamily="2" charset="0"/>
              </a:rPr>
              <a:t> = 4</a:t>
            </a:r>
          </a:p>
          <a:p>
            <a:pPr lvl="1"/>
            <a:r>
              <a:rPr lang="en-US" sz="2200" i="1" dirty="0">
                <a:latin typeface="Helvetica" pitchFamily="2" charset="0"/>
              </a:rPr>
              <a:t>D</a:t>
            </a:r>
            <a:r>
              <a:rPr lang="en-US" sz="2200" dirty="0">
                <a:latin typeface="Helvetica" pitchFamily="2" charset="0"/>
              </a:rPr>
              <a:t> = 5</a:t>
            </a:r>
          </a:p>
          <a:p>
            <a:pPr lvl="1"/>
            <a:r>
              <a:rPr lang="en-US" sz="2200" i="1" dirty="0">
                <a:latin typeface="Helvetica" pitchFamily="2" charset="0"/>
              </a:rPr>
              <a:t>D</a:t>
            </a:r>
            <a:r>
              <a:rPr lang="en-US" sz="2200" dirty="0">
                <a:latin typeface="Helvetica" pitchFamily="2" charset="0"/>
              </a:rPr>
              <a:t> = 6 </a:t>
            </a: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2DE306EF-E0FE-5A4E-BDA2-79F714C8936D}"/>
              </a:ext>
            </a:extLst>
          </p:cNvPr>
          <p:cNvSpPr txBox="1"/>
          <p:nvPr/>
        </p:nvSpPr>
        <p:spPr>
          <a:xfrm>
            <a:off x="8172450" y="4725162"/>
            <a:ext cx="3752850" cy="369332"/>
          </a:xfrm>
          <a:prstGeom prst="rect">
            <a:avLst/>
          </a:prstGeom>
          <a:noFill/>
        </p:spPr>
        <p:txBody>
          <a:bodyPr wrap="square" rtlCol="0">
            <a:spAutoFit/>
          </a:bodyPr>
          <a:lstStyle/>
          <a:p>
            <a:r>
              <a:rPr lang="en-US" dirty="0">
                <a:latin typeface="Helvetica" pitchFamily="2" charset="0"/>
              </a:rPr>
              <a:t>Just the one!</a:t>
            </a:r>
          </a:p>
        </p:txBody>
      </p:sp>
    </p:spTree>
    <p:extLst>
      <p:ext uri="{BB962C8B-B14F-4D97-AF65-F5344CB8AC3E}">
        <p14:creationId xmlns:p14="http://schemas.microsoft.com/office/powerpoint/2010/main" val="2234511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An event, we remind ourselves, is a set of possible worlds where some “thing” is true. </a:t>
            </a:r>
            <a:r>
              <a:rPr lang="en-US" sz="2400" b="1" dirty="0">
                <a:solidFill>
                  <a:srgbClr val="0070C0"/>
                </a:solidFill>
                <a:latin typeface="Helvetica" pitchFamily="2" charset="0"/>
              </a:rPr>
              <a:t>What is the set of possible worlds that capture…</a:t>
            </a:r>
          </a:p>
          <a:p>
            <a:r>
              <a:rPr lang="en-US" sz="2400" b="1" dirty="0">
                <a:solidFill>
                  <a:srgbClr val="0070C0"/>
                </a:solidFill>
                <a:latin typeface="Helvetica" pitchFamily="2" charset="0"/>
              </a:rPr>
              <a:t>The event of rolling a number higher than 3?</a:t>
            </a:r>
          </a:p>
          <a:p>
            <a:pPr lvl="1"/>
            <a:r>
              <a:rPr lang="en-US" sz="2200" i="1" dirty="0">
                <a:latin typeface="Helvetica" pitchFamily="2" charset="0"/>
              </a:rPr>
              <a:t>D</a:t>
            </a:r>
            <a:r>
              <a:rPr lang="en-US" sz="2200" dirty="0">
                <a:latin typeface="Helvetica" pitchFamily="2" charset="0"/>
              </a:rPr>
              <a:t> = 1</a:t>
            </a:r>
          </a:p>
          <a:p>
            <a:pPr lvl="1"/>
            <a:r>
              <a:rPr lang="en-US" sz="2200" i="1" dirty="0">
                <a:latin typeface="Helvetica" pitchFamily="2" charset="0"/>
              </a:rPr>
              <a:t>D</a:t>
            </a:r>
            <a:r>
              <a:rPr lang="en-US" sz="2200" dirty="0">
                <a:latin typeface="Helvetica" pitchFamily="2" charset="0"/>
              </a:rPr>
              <a:t> = 2</a:t>
            </a:r>
          </a:p>
          <a:p>
            <a:pPr lvl="1"/>
            <a:r>
              <a:rPr lang="en-US" sz="2200" i="1" dirty="0">
                <a:latin typeface="Helvetica" pitchFamily="2" charset="0"/>
              </a:rPr>
              <a:t>D</a:t>
            </a:r>
            <a:r>
              <a:rPr lang="en-US" sz="2200" dirty="0">
                <a:latin typeface="Helvetica" pitchFamily="2" charset="0"/>
              </a:rPr>
              <a:t> = 3</a:t>
            </a:r>
          </a:p>
          <a:p>
            <a:pPr lvl="1"/>
            <a:r>
              <a:rPr lang="en-US" sz="2200" i="1" dirty="0">
                <a:latin typeface="Helvetica" pitchFamily="2" charset="0"/>
              </a:rPr>
              <a:t>D</a:t>
            </a:r>
            <a:r>
              <a:rPr lang="en-US" sz="2200" dirty="0">
                <a:latin typeface="Helvetica" pitchFamily="2" charset="0"/>
              </a:rPr>
              <a:t> = 4</a:t>
            </a:r>
          </a:p>
          <a:p>
            <a:pPr lvl="1"/>
            <a:r>
              <a:rPr lang="en-US" sz="2200" i="1" dirty="0">
                <a:latin typeface="Helvetica" pitchFamily="2" charset="0"/>
              </a:rPr>
              <a:t>D</a:t>
            </a:r>
            <a:r>
              <a:rPr lang="en-US" sz="2200" dirty="0">
                <a:latin typeface="Helvetica" pitchFamily="2" charset="0"/>
              </a:rPr>
              <a:t> = 5</a:t>
            </a:r>
          </a:p>
          <a:p>
            <a:pPr lvl="1"/>
            <a:r>
              <a:rPr lang="en-US" sz="2200" i="1" dirty="0">
                <a:latin typeface="Helvetica" pitchFamily="2" charset="0"/>
              </a:rPr>
              <a:t>D</a:t>
            </a:r>
            <a:r>
              <a:rPr lang="en-US" sz="2200" dirty="0">
                <a:latin typeface="Helvetica" pitchFamily="2" charset="0"/>
              </a:rPr>
              <a:t> = 6 </a:t>
            </a: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Tree>
    <p:extLst>
      <p:ext uri="{BB962C8B-B14F-4D97-AF65-F5344CB8AC3E}">
        <p14:creationId xmlns:p14="http://schemas.microsoft.com/office/powerpoint/2010/main" val="4184095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An event, we remind ourselves, is a set of possible worlds where some “thing” is true. What is the set of possible worlds that capture…</a:t>
            </a:r>
          </a:p>
          <a:p>
            <a:r>
              <a:rPr lang="en-US" sz="2400" dirty="0">
                <a:latin typeface="Helvetica" pitchFamily="2" charset="0"/>
              </a:rPr>
              <a:t>The event of rolling a number higher than 3?</a:t>
            </a:r>
          </a:p>
          <a:p>
            <a:pPr lvl="1"/>
            <a:r>
              <a:rPr lang="en-US" sz="2200" i="1" dirty="0">
                <a:latin typeface="Helvetica" pitchFamily="2" charset="0"/>
              </a:rPr>
              <a:t>D</a:t>
            </a:r>
            <a:r>
              <a:rPr lang="en-US" sz="2200" dirty="0">
                <a:latin typeface="Helvetica" pitchFamily="2" charset="0"/>
              </a:rPr>
              <a:t> = 1</a:t>
            </a:r>
          </a:p>
          <a:p>
            <a:pPr lvl="1"/>
            <a:r>
              <a:rPr lang="en-US" sz="2200" i="1" dirty="0">
                <a:latin typeface="Helvetica" pitchFamily="2" charset="0"/>
              </a:rPr>
              <a:t>D</a:t>
            </a:r>
            <a:r>
              <a:rPr lang="en-US" sz="2200" dirty="0">
                <a:latin typeface="Helvetica" pitchFamily="2" charset="0"/>
              </a:rPr>
              <a:t> = 2</a:t>
            </a:r>
          </a:p>
          <a:p>
            <a:pPr lvl="1"/>
            <a:r>
              <a:rPr lang="en-US" sz="2200" i="1" dirty="0">
                <a:latin typeface="Helvetica" pitchFamily="2" charset="0"/>
              </a:rPr>
              <a:t>D</a:t>
            </a:r>
            <a:r>
              <a:rPr lang="en-US" sz="2200" dirty="0">
                <a:latin typeface="Helvetica" pitchFamily="2" charset="0"/>
              </a:rPr>
              <a:t> = 3</a:t>
            </a:r>
          </a:p>
          <a:p>
            <a:pPr lvl="1"/>
            <a:r>
              <a:rPr lang="en-US" sz="2200" i="1" dirty="0">
                <a:solidFill>
                  <a:srgbClr val="FF0000"/>
                </a:solidFill>
                <a:latin typeface="Helvetica" pitchFamily="2" charset="0"/>
              </a:rPr>
              <a:t>D</a:t>
            </a:r>
            <a:r>
              <a:rPr lang="en-US" sz="2200" dirty="0">
                <a:solidFill>
                  <a:srgbClr val="FF0000"/>
                </a:solidFill>
                <a:latin typeface="Helvetica" pitchFamily="2" charset="0"/>
              </a:rPr>
              <a:t> = 4</a:t>
            </a:r>
          </a:p>
          <a:p>
            <a:pPr lvl="1"/>
            <a:r>
              <a:rPr lang="en-US" sz="2200" i="1" dirty="0">
                <a:solidFill>
                  <a:srgbClr val="FF0000"/>
                </a:solidFill>
                <a:latin typeface="Helvetica" pitchFamily="2" charset="0"/>
              </a:rPr>
              <a:t>D</a:t>
            </a:r>
            <a:r>
              <a:rPr lang="en-US" sz="2200" dirty="0">
                <a:solidFill>
                  <a:srgbClr val="FF0000"/>
                </a:solidFill>
                <a:latin typeface="Helvetica" pitchFamily="2" charset="0"/>
              </a:rPr>
              <a:t> = 5</a:t>
            </a:r>
          </a:p>
          <a:p>
            <a:pPr lvl="1"/>
            <a:r>
              <a:rPr lang="en-US" sz="2200" i="1" dirty="0">
                <a:solidFill>
                  <a:srgbClr val="FF0000"/>
                </a:solidFill>
                <a:latin typeface="Helvetica" pitchFamily="2" charset="0"/>
              </a:rPr>
              <a:t>D</a:t>
            </a:r>
            <a:r>
              <a:rPr lang="en-US" sz="2200" dirty="0">
                <a:solidFill>
                  <a:srgbClr val="FF0000"/>
                </a:solidFill>
                <a:latin typeface="Helvetica" pitchFamily="2" charset="0"/>
              </a:rPr>
              <a:t> = 6 </a:t>
            </a: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2DE306EF-E0FE-5A4E-BDA2-79F714C8936D}"/>
              </a:ext>
            </a:extLst>
          </p:cNvPr>
          <p:cNvSpPr txBox="1"/>
          <p:nvPr/>
        </p:nvSpPr>
        <p:spPr>
          <a:xfrm>
            <a:off x="8172450" y="4725162"/>
            <a:ext cx="3300413" cy="369332"/>
          </a:xfrm>
          <a:prstGeom prst="rect">
            <a:avLst/>
          </a:prstGeom>
          <a:noFill/>
        </p:spPr>
        <p:txBody>
          <a:bodyPr wrap="square" rtlCol="0">
            <a:spAutoFit/>
          </a:bodyPr>
          <a:lstStyle/>
          <a:p>
            <a:r>
              <a:rPr lang="en-US" dirty="0">
                <a:latin typeface="Helvetica" pitchFamily="2" charset="0"/>
              </a:rPr>
              <a:t>Three of  ‘</a:t>
            </a:r>
            <a:r>
              <a:rPr lang="en-US" dirty="0" err="1">
                <a:latin typeface="Helvetica" pitchFamily="2" charset="0"/>
              </a:rPr>
              <a:t>em</a:t>
            </a:r>
            <a:r>
              <a:rPr lang="en-US" dirty="0">
                <a:latin typeface="Helvetica" pitchFamily="2" charset="0"/>
              </a:rPr>
              <a:t>!</a:t>
            </a:r>
          </a:p>
        </p:txBody>
      </p:sp>
    </p:spTree>
    <p:extLst>
      <p:ext uri="{BB962C8B-B14F-4D97-AF65-F5344CB8AC3E}">
        <p14:creationId xmlns:p14="http://schemas.microsoft.com/office/powerpoint/2010/main" val="181859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AI as We’ve Spoken of it in the Past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Up until now we’ve solved basically all of our problems through clever knowledge representation and search.</a:t>
            </a:r>
          </a:p>
          <a:p>
            <a:endParaRPr lang="en-US" sz="2400" dirty="0">
              <a:latin typeface="Helvetica" pitchFamily="2" charset="0"/>
            </a:endParaRPr>
          </a:p>
          <a:p>
            <a:r>
              <a:rPr lang="en-US" sz="2400" dirty="0">
                <a:latin typeface="Helvetica" pitchFamily="2" charset="0"/>
              </a:rPr>
              <a:t>Most problems had a clearly defined goal, and there’s been iterative procedures that guarantee finding it.</a:t>
            </a:r>
          </a:p>
          <a:p>
            <a:endParaRPr lang="en-US" sz="2400" dirty="0">
              <a:latin typeface="Helvetica" pitchFamily="2" charset="0"/>
            </a:endParaRPr>
          </a:p>
          <a:p>
            <a:r>
              <a:rPr lang="en-US" sz="2100" dirty="0">
                <a:latin typeface="Helvetica" pitchFamily="2" charset="0"/>
              </a:rPr>
              <a:t>But no longer!</a:t>
            </a:r>
          </a:p>
        </p:txBody>
      </p:sp>
    </p:spTree>
    <p:extLst>
      <p:ext uri="{BB962C8B-B14F-4D97-AF65-F5344CB8AC3E}">
        <p14:creationId xmlns:p14="http://schemas.microsoft.com/office/powerpoint/2010/main" val="400972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Ok, great! So we are good now at identifying the number of samples in which an event is true!</a:t>
            </a:r>
          </a:p>
          <a:p>
            <a:r>
              <a:rPr lang="en-US" sz="2400" dirty="0">
                <a:latin typeface="Helvetica" pitchFamily="2" charset="0"/>
              </a:rPr>
              <a:t>We can then use that to help us compute </a:t>
            </a:r>
            <a:r>
              <a:rPr lang="en-US" sz="2400" b="1" dirty="0">
                <a:latin typeface="Helvetica" pitchFamily="2" charset="0"/>
              </a:rPr>
              <a:t>the probability of an event</a:t>
            </a:r>
            <a:r>
              <a:rPr lang="en-US" sz="2400" dirty="0">
                <a:latin typeface="Helvetica" pitchFamily="2" charset="0"/>
              </a:rPr>
              <a:t>!</a:t>
            </a:r>
          </a:p>
          <a:p>
            <a:r>
              <a:rPr lang="en-US" sz="2400" dirty="0">
                <a:latin typeface="Helvetica" pitchFamily="2" charset="0"/>
              </a:rPr>
              <a:t>The probability of an event is:</a:t>
            </a:r>
          </a:p>
          <a:p>
            <a:pPr lvl="1"/>
            <a:r>
              <a:rPr lang="en-US" sz="2200" i="1" dirty="0">
                <a:latin typeface="Helvetica" pitchFamily="2" charset="0"/>
              </a:rPr>
              <a:t>D</a:t>
            </a:r>
            <a:r>
              <a:rPr lang="en-US" sz="2200" dirty="0">
                <a:latin typeface="Helvetica" pitchFamily="2" charset="0"/>
              </a:rPr>
              <a:t> = 1</a:t>
            </a:r>
          </a:p>
          <a:p>
            <a:pPr lvl="1"/>
            <a:r>
              <a:rPr lang="en-US" sz="2200" i="1" dirty="0">
                <a:latin typeface="Helvetica" pitchFamily="2" charset="0"/>
              </a:rPr>
              <a:t>D</a:t>
            </a:r>
            <a:r>
              <a:rPr lang="en-US" sz="2200" dirty="0">
                <a:latin typeface="Helvetica" pitchFamily="2" charset="0"/>
              </a:rPr>
              <a:t> = 2</a:t>
            </a:r>
          </a:p>
          <a:p>
            <a:pPr lvl="1"/>
            <a:r>
              <a:rPr lang="en-US" sz="2200" i="1" dirty="0">
                <a:latin typeface="Helvetica" pitchFamily="2" charset="0"/>
              </a:rPr>
              <a:t>D</a:t>
            </a:r>
            <a:r>
              <a:rPr lang="en-US" sz="2200" dirty="0">
                <a:latin typeface="Helvetica" pitchFamily="2" charset="0"/>
              </a:rPr>
              <a:t> = 3</a:t>
            </a:r>
          </a:p>
          <a:p>
            <a:pPr lvl="1"/>
            <a:r>
              <a:rPr lang="en-US" sz="2200" i="1" dirty="0">
                <a:latin typeface="Helvetica" pitchFamily="2" charset="0"/>
              </a:rPr>
              <a:t>D</a:t>
            </a:r>
            <a:r>
              <a:rPr lang="en-US" sz="2200" dirty="0">
                <a:latin typeface="Helvetica" pitchFamily="2" charset="0"/>
              </a:rPr>
              <a:t> = 4</a:t>
            </a:r>
          </a:p>
          <a:p>
            <a:pPr lvl="1"/>
            <a:r>
              <a:rPr lang="en-US" sz="2200" i="1" dirty="0">
                <a:latin typeface="Helvetica" pitchFamily="2" charset="0"/>
              </a:rPr>
              <a:t>D</a:t>
            </a:r>
            <a:r>
              <a:rPr lang="en-US" sz="2200" dirty="0">
                <a:latin typeface="Helvetica" pitchFamily="2" charset="0"/>
              </a:rPr>
              <a:t> = 5</a:t>
            </a:r>
          </a:p>
          <a:p>
            <a:pPr lvl="1"/>
            <a:r>
              <a:rPr lang="en-US" sz="2200" i="1" dirty="0">
                <a:latin typeface="Helvetica" pitchFamily="2" charset="0"/>
              </a:rPr>
              <a:t>D</a:t>
            </a:r>
            <a:r>
              <a:rPr lang="en-US" sz="2200" dirty="0">
                <a:latin typeface="Helvetica" pitchFamily="2" charset="0"/>
              </a:rPr>
              <a:t> = 6 </a:t>
            </a: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491E85-4A0A-4A41-990A-1D184F04579B}"/>
                  </a:ext>
                </a:extLst>
              </p:cNvPr>
              <p:cNvSpPr txBox="1"/>
              <p:nvPr/>
            </p:nvSpPr>
            <p:spPr>
              <a:xfrm>
                <a:off x="3466618" y="4196692"/>
                <a:ext cx="8103500" cy="9800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nor/>
                            </m:rPr>
                            <a:rPr lang="en-US" sz="2800" dirty="0"/>
                            <m:t>The</m:t>
                          </m:r>
                          <m:r>
                            <m:rPr>
                              <m:nor/>
                            </m:rPr>
                            <a:rPr lang="en-US" sz="2800" dirty="0"/>
                            <m:t> </m:t>
                          </m:r>
                          <m:r>
                            <m:rPr>
                              <m:nor/>
                            </m:rPr>
                            <a:rPr lang="en-US" sz="2800" dirty="0"/>
                            <m:t>number</m:t>
                          </m:r>
                          <m:r>
                            <m:rPr>
                              <m:nor/>
                            </m:rPr>
                            <a:rPr lang="en-US" sz="2800" dirty="0"/>
                            <m:t> </m:t>
                          </m:r>
                          <m:r>
                            <m:rPr>
                              <m:nor/>
                            </m:rPr>
                            <a:rPr lang="en-US" sz="2800" dirty="0"/>
                            <m:t>of</m:t>
                          </m:r>
                          <m:r>
                            <m:rPr>
                              <m:nor/>
                            </m:rPr>
                            <a:rPr lang="en-US" sz="2800" dirty="0"/>
                            <m:t> </m:t>
                          </m:r>
                          <m:r>
                            <m:rPr>
                              <m:nor/>
                            </m:rPr>
                            <a:rPr lang="en-US" sz="2800" dirty="0"/>
                            <m:t>samples</m:t>
                          </m:r>
                          <m:r>
                            <m:rPr>
                              <m:nor/>
                            </m:rPr>
                            <a:rPr lang="en-US" sz="2800" dirty="0"/>
                            <m:t> </m:t>
                          </m:r>
                          <m:r>
                            <m:rPr>
                              <m:nor/>
                            </m:rPr>
                            <a:rPr lang="en-US" sz="2800" dirty="0"/>
                            <m:t>where</m:t>
                          </m:r>
                          <m:r>
                            <m:rPr>
                              <m:nor/>
                            </m:rPr>
                            <a:rPr lang="en-US" sz="2800" dirty="0"/>
                            <m:t> </m:t>
                          </m:r>
                          <m:r>
                            <m:rPr>
                              <m:nor/>
                            </m:rPr>
                            <a:rPr lang="en-US" sz="2800" dirty="0"/>
                            <m:t>the</m:t>
                          </m:r>
                          <m:r>
                            <m:rPr>
                              <m:nor/>
                            </m:rPr>
                            <a:rPr lang="en-US" sz="2800" dirty="0"/>
                            <m:t> </m:t>
                          </m:r>
                          <m:r>
                            <m:rPr>
                              <m:nor/>
                            </m:rPr>
                            <a:rPr lang="en-US" sz="2800" dirty="0"/>
                            <m:t>event</m:t>
                          </m:r>
                          <m:r>
                            <m:rPr>
                              <m:nor/>
                            </m:rPr>
                            <a:rPr lang="en-US" sz="2800" dirty="0"/>
                            <m:t> </m:t>
                          </m:r>
                          <m:r>
                            <m:rPr>
                              <m:nor/>
                            </m:rPr>
                            <a:rPr lang="en-US" sz="2800" dirty="0"/>
                            <m:t>is</m:t>
                          </m:r>
                          <m:r>
                            <m:rPr>
                              <m:nor/>
                            </m:rPr>
                            <a:rPr lang="en-US" sz="2800" dirty="0"/>
                            <m:t> </m:t>
                          </m:r>
                          <m:r>
                            <m:rPr>
                              <m:nor/>
                            </m:rPr>
                            <a:rPr lang="en-US" sz="2800" dirty="0"/>
                            <m:t>true</m:t>
                          </m:r>
                        </m:num>
                        <m:den>
                          <m:r>
                            <m:rPr>
                              <m:sty m:val="p"/>
                            </m:rPr>
                            <a:rPr lang="en-US" sz="2800" b="0" i="0" smtClean="0">
                              <a:latin typeface="Cambria Math" panose="02040503050406030204" pitchFamily="18" charset="0"/>
                            </a:rPr>
                            <m:t>The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total</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size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the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sample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space</m:t>
                          </m:r>
                        </m:den>
                      </m:f>
                    </m:oMath>
                  </m:oMathPara>
                </a14:m>
                <a:endParaRPr lang="en-US" sz="2800" dirty="0"/>
              </a:p>
            </p:txBody>
          </p:sp>
        </mc:Choice>
        <mc:Fallback xmlns="">
          <p:sp>
            <p:nvSpPr>
              <p:cNvPr id="4" name="TextBox 3">
                <a:extLst>
                  <a:ext uri="{FF2B5EF4-FFF2-40B4-BE49-F238E27FC236}">
                    <a16:creationId xmlns:a16="http://schemas.microsoft.com/office/drawing/2014/main" id="{5F491E85-4A0A-4A41-990A-1D184F04579B}"/>
                  </a:ext>
                </a:extLst>
              </p:cNvPr>
              <p:cNvSpPr txBox="1">
                <a:spLocks noRot="1" noChangeAspect="1" noMove="1" noResize="1" noEditPoints="1" noAdjustHandles="1" noChangeArrowheads="1" noChangeShapeType="1" noTextEdit="1"/>
              </p:cNvSpPr>
              <p:nvPr/>
            </p:nvSpPr>
            <p:spPr>
              <a:xfrm>
                <a:off x="3466618" y="4196692"/>
                <a:ext cx="8103500" cy="98001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997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So if we ask ourselves the related question: “what is the probability of the event of rolling a 1”?</a:t>
            </a:r>
          </a:p>
          <a:p>
            <a:r>
              <a:rPr lang="en-US" sz="2400" dirty="0">
                <a:latin typeface="Helvetica" pitchFamily="2" charset="0"/>
              </a:rPr>
              <a:t>We’ve already identified all of the samples where that event is true (it is 1).</a:t>
            </a:r>
          </a:p>
          <a:p>
            <a:r>
              <a:rPr lang="en-US" sz="2400" dirty="0">
                <a:latin typeface="Helvetica" pitchFamily="2" charset="0"/>
              </a:rPr>
              <a:t>And the total size of the sample space is 6. Therefore…</a:t>
            </a:r>
          </a:p>
          <a:p>
            <a:pPr lvl="1"/>
            <a:r>
              <a:rPr lang="en-US" sz="2200" i="1" dirty="0">
                <a:solidFill>
                  <a:srgbClr val="FF0000"/>
                </a:solidFill>
                <a:latin typeface="Helvetica" pitchFamily="2" charset="0"/>
              </a:rPr>
              <a:t>D</a:t>
            </a:r>
            <a:r>
              <a:rPr lang="en-US" sz="2200" dirty="0">
                <a:solidFill>
                  <a:srgbClr val="FF0000"/>
                </a:solidFill>
                <a:latin typeface="Helvetica" pitchFamily="2" charset="0"/>
              </a:rPr>
              <a:t> = 1</a:t>
            </a:r>
          </a:p>
          <a:p>
            <a:pPr lvl="1"/>
            <a:r>
              <a:rPr lang="en-US" sz="2200" i="1" dirty="0">
                <a:latin typeface="Helvetica" pitchFamily="2" charset="0"/>
              </a:rPr>
              <a:t>D</a:t>
            </a:r>
            <a:r>
              <a:rPr lang="en-US" sz="2200" dirty="0">
                <a:latin typeface="Helvetica" pitchFamily="2" charset="0"/>
              </a:rPr>
              <a:t> = 2</a:t>
            </a:r>
          </a:p>
          <a:p>
            <a:pPr lvl="1"/>
            <a:r>
              <a:rPr lang="en-US" sz="2200" i="1" dirty="0">
                <a:latin typeface="Helvetica" pitchFamily="2" charset="0"/>
              </a:rPr>
              <a:t>D</a:t>
            </a:r>
            <a:r>
              <a:rPr lang="en-US" sz="2200" dirty="0">
                <a:latin typeface="Helvetica" pitchFamily="2" charset="0"/>
              </a:rPr>
              <a:t> = 3</a:t>
            </a:r>
          </a:p>
          <a:p>
            <a:pPr lvl="1"/>
            <a:r>
              <a:rPr lang="en-US" sz="2200" i="1" dirty="0">
                <a:latin typeface="Helvetica" pitchFamily="2" charset="0"/>
              </a:rPr>
              <a:t>D</a:t>
            </a:r>
            <a:r>
              <a:rPr lang="en-US" sz="2200" dirty="0">
                <a:latin typeface="Helvetica" pitchFamily="2" charset="0"/>
              </a:rPr>
              <a:t> = 4</a:t>
            </a:r>
          </a:p>
          <a:p>
            <a:pPr lvl="1"/>
            <a:r>
              <a:rPr lang="en-US" sz="2200" i="1" dirty="0">
                <a:latin typeface="Helvetica" pitchFamily="2" charset="0"/>
              </a:rPr>
              <a:t>D</a:t>
            </a:r>
            <a:r>
              <a:rPr lang="en-US" sz="2200" dirty="0">
                <a:latin typeface="Helvetica" pitchFamily="2" charset="0"/>
              </a:rPr>
              <a:t> = 5</a:t>
            </a:r>
          </a:p>
          <a:p>
            <a:pPr lvl="1"/>
            <a:r>
              <a:rPr lang="en-US" sz="2200" i="1" dirty="0">
                <a:latin typeface="Helvetica" pitchFamily="2" charset="0"/>
              </a:rPr>
              <a:t>D</a:t>
            </a:r>
            <a:r>
              <a:rPr lang="en-US" sz="2200" dirty="0">
                <a:latin typeface="Helvetica" pitchFamily="2" charset="0"/>
              </a:rPr>
              <a:t> = 6 </a:t>
            </a: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491E85-4A0A-4A41-990A-1D184F04579B}"/>
                  </a:ext>
                </a:extLst>
              </p:cNvPr>
              <p:cNvSpPr txBox="1"/>
              <p:nvPr/>
            </p:nvSpPr>
            <p:spPr>
              <a:xfrm>
                <a:off x="3466618" y="3901538"/>
                <a:ext cx="8103500" cy="9800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nor/>
                            </m:rPr>
                            <a:rPr lang="en-US" sz="2800" dirty="0"/>
                            <m:t>The</m:t>
                          </m:r>
                          <m:r>
                            <m:rPr>
                              <m:nor/>
                            </m:rPr>
                            <a:rPr lang="en-US" sz="2800" dirty="0"/>
                            <m:t> </m:t>
                          </m:r>
                          <m:r>
                            <m:rPr>
                              <m:nor/>
                            </m:rPr>
                            <a:rPr lang="en-US" sz="2800" dirty="0"/>
                            <m:t>number</m:t>
                          </m:r>
                          <m:r>
                            <m:rPr>
                              <m:nor/>
                            </m:rPr>
                            <a:rPr lang="en-US" sz="2800" dirty="0"/>
                            <m:t> </m:t>
                          </m:r>
                          <m:r>
                            <m:rPr>
                              <m:nor/>
                            </m:rPr>
                            <a:rPr lang="en-US" sz="2800" dirty="0"/>
                            <m:t>of</m:t>
                          </m:r>
                          <m:r>
                            <m:rPr>
                              <m:nor/>
                            </m:rPr>
                            <a:rPr lang="en-US" sz="2800" dirty="0"/>
                            <m:t> </m:t>
                          </m:r>
                          <m:r>
                            <m:rPr>
                              <m:nor/>
                            </m:rPr>
                            <a:rPr lang="en-US" sz="2800" dirty="0"/>
                            <m:t>samples</m:t>
                          </m:r>
                          <m:r>
                            <m:rPr>
                              <m:nor/>
                            </m:rPr>
                            <a:rPr lang="en-US" sz="2800" dirty="0"/>
                            <m:t> </m:t>
                          </m:r>
                          <m:r>
                            <m:rPr>
                              <m:nor/>
                            </m:rPr>
                            <a:rPr lang="en-US" sz="2800" dirty="0"/>
                            <m:t>where</m:t>
                          </m:r>
                          <m:r>
                            <m:rPr>
                              <m:nor/>
                            </m:rPr>
                            <a:rPr lang="en-US" sz="2800" dirty="0"/>
                            <m:t> </m:t>
                          </m:r>
                          <m:r>
                            <m:rPr>
                              <m:nor/>
                            </m:rPr>
                            <a:rPr lang="en-US" sz="2800" dirty="0"/>
                            <m:t>the</m:t>
                          </m:r>
                          <m:r>
                            <m:rPr>
                              <m:nor/>
                            </m:rPr>
                            <a:rPr lang="en-US" sz="2800" dirty="0"/>
                            <m:t> </m:t>
                          </m:r>
                          <m:r>
                            <m:rPr>
                              <m:nor/>
                            </m:rPr>
                            <a:rPr lang="en-US" sz="2800" dirty="0"/>
                            <m:t>event</m:t>
                          </m:r>
                          <m:r>
                            <m:rPr>
                              <m:nor/>
                            </m:rPr>
                            <a:rPr lang="en-US" sz="2800" dirty="0"/>
                            <m:t> </m:t>
                          </m:r>
                          <m:r>
                            <m:rPr>
                              <m:nor/>
                            </m:rPr>
                            <a:rPr lang="en-US" sz="2800" dirty="0"/>
                            <m:t>is</m:t>
                          </m:r>
                          <m:r>
                            <m:rPr>
                              <m:nor/>
                            </m:rPr>
                            <a:rPr lang="en-US" sz="2800" dirty="0"/>
                            <m:t> </m:t>
                          </m:r>
                          <m:r>
                            <m:rPr>
                              <m:nor/>
                            </m:rPr>
                            <a:rPr lang="en-US" sz="2800" dirty="0"/>
                            <m:t>true</m:t>
                          </m:r>
                        </m:num>
                        <m:den>
                          <m:r>
                            <m:rPr>
                              <m:sty m:val="p"/>
                            </m:rPr>
                            <a:rPr lang="en-US" sz="2800" b="0" i="0" smtClean="0">
                              <a:latin typeface="Cambria Math" panose="02040503050406030204" pitchFamily="18" charset="0"/>
                            </a:rPr>
                            <m:t>The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total</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size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the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sample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space</m:t>
                          </m:r>
                        </m:den>
                      </m:f>
                    </m:oMath>
                  </m:oMathPara>
                </a14:m>
                <a:endParaRPr lang="en-US" sz="2800" dirty="0"/>
              </a:p>
            </p:txBody>
          </p:sp>
        </mc:Choice>
        <mc:Fallback xmlns="">
          <p:sp>
            <p:nvSpPr>
              <p:cNvPr id="4" name="TextBox 3">
                <a:extLst>
                  <a:ext uri="{FF2B5EF4-FFF2-40B4-BE49-F238E27FC236}">
                    <a16:creationId xmlns:a16="http://schemas.microsoft.com/office/drawing/2014/main" id="{5F491E85-4A0A-4A41-990A-1D184F04579B}"/>
                  </a:ext>
                </a:extLst>
              </p:cNvPr>
              <p:cNvSpPr txBox="1">
                <a:spLocks noRot="1" noChangeAspect="1" noMove="1" noResize="1" noEditPoints="1" noAdjustHandles="1" noChangeArrowheads="1" noChangeShapeType="1" noTextEdit="1"/>
              </p:cNvSpPr>
              <p:nvPr/>
            </p:nvSpPr>
            <p:spPr>
              <a:xfrm>
                <a:off x="3466618" y="3901538"/>
                <a:ext cx="8103500" cy="9800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17AD75-D30D-430B-B9DB-A1A606E97468}"/>
                  </a:ext>
                </a:extLst>
              </p:cNvPr>
              <p:cNvSpPr txBox="1"/>
              <p:nvPr/>
            </p:nvSpPr>
            <p:spPr>
              <a:xfrm>
                <a:off x="4526238" y="5496920"/>
                <a:ext cx="4527906" cy="636264"/>
              </a:xfrm>
              <a:prstGeom prst="rect">
                <a:avLst/>
              </a:prstGeom>
              <a:noFill/>
            </p:spPr>
            <p:txBody>
              <a:bodyPr wrap="none" rtlCol="0">
                <a:spAutoFit/>
              </a:bodyPr>
              <a:lstStyle/>
              <a:p>
                <a14:m>
                  <m:oMath xmlns:m="http://schemas.openxmlformats.org/officeDocument/2006/math">
                    <m:f>
                      <m:fPr>
                        <m:ctrlPr>
                          <a:rPr lang="en-US" sz="2200" i="1" smtClean="0">
                            <a:latin typeface="Cambria Math" panose="02040503050406030204" pitchFamily="18" charset="0"/>
                          </a:rPr>
                        </m:ctrlPr>
                      </m:fPr>
                      <m:num>
                        <m:r>
                          <m:rPr>
                            <m:nor/>
                          </m:rPr>
                          <a:rPr lang="en-US" sz="2200" b="0" i="0" dirty="0" smtClean="0">
                            <a:latin typeface="Cambria Math" panose="02040503050406030204" pitchFamily="18" charset="0"/>
                            <a:ea typeface="Cambria Math" panose="02040503050406030204" pitchFamily="18" charset="0"/>
                          </a:rPr>
                          <m:t>1</m:t>
                        </m:r>
                      </m:num>
                      <m:den>
                        <m:r>
                          <a:rPr lang="en-US" sz="2200" b="0" i="0" smtClean="0">
                            <a:latin typeface="Cambria Math" panose="02040503050406030204" pitchFamily="18" charset="0"/>
                          </a:rPr>
                          <m:t>6</m:t>
                        </m:r>
                      </m:den>
                    </m:f>
                  </m:oMath>
                </a14:m>
                <a:r>
                  <a:rPr lang="en-US" sz="2200" dirty="0"/>
                  <a:t>   is the probability of rolling a 1.</a:t>
                </a:r>
              </a:p>
            </p:txBody>
          </p:sp>
        </mc:Choice>
        <mc:Fallback xmlns="">
          <p:sp>
            <p:nvSpPr>
              <p:cNvPr id="7" name="TextBox 6">
                <a:extLst>
                  <a:ext uri="{FF2B5EF4-FFF2-40B4-BE49-F238E27FC236}">
                    <a16:creationId xmlns:a16="http://schemas.microsoft.com/office/drawing/2014/main" id="{C617AD75-D30D-430B-B9DB-A1A606E97468}"/>
                  </a:ext>
                </a:extLst>
              </p:cNvPr>
              <p:cNvSpPr txBox="1">
                <a:spLocks noRot="1" noChangeAspect="1" noMove="1" noResize="1" noEditPoints="1" noAdjustHandles="1" noChangeArrowheads="1" noChangeShapeType="1" noTextEdit="1"/>
              </p:cNvSpPr>
              <p:nvPr/>
            </p:nvSpPr>
            <p:spPr>
              <a:xfrm>
                <a:off x="4526238" y="5496920"/>
                <a:ext cx="4527906" cy="636264"/>
              </a:xfrm>
              <a:prstGeom prst="rect">
                <a:avLst/>
              </a:prstGeom>
              <a:blipFill>
                <a:blip r:embed="rId5"/>
                <a:stretch>
                  <a:fillRect r="-1211" b="-5769"/>
                </a:stretch>
              </a:blipFill>
            </p:spPr>
            <p:txBody>
              <a:bodyPr/>
              <a:lstStyle/>
              <a:p>
                <a:r>
                  <a:rPr lang="en-US">
                    <a:noFill/>
                  </a:rPr>
                  <a:t> </a:t>
                </a:r>
              </a:p>
            </p:txBody>
          </p:sp>
        </mc:Fallback>
      </mc:AlternateContent>
    </p:spTree>
    <p:extLst>
      <p:ext uri="{BB962C8B-B14F-4D97-AF65-F5344CB8AC3E}">
        <p14:creationId xmlns:p14="http://schemas.microsoft.com/office/powerpoint/2010/main" val="317881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b="1" dirty="0">
                <a:solidFill>
                  <a:schemeClr val="accent1"/>
                </a:solidFill>
                <a:latin typeface="Helvetica" pitchFamily="2" charset="0"/>
              </a:rPr>
              <a:t>And so, then, what is the probability of rolling a number greater than three?</a:t>
            </a:r>
          </a:p>
          <a:p>
            <a:pPr marL="0" indent="0">
              <a:buNone/>
            </a:pPr>
            <a:r>
              <a:rPr lang="en-US" sz="2400" dirty="0">
                <a:latin typeface="Helvetica" pitchFamily="2" charset="0"/>
              </a:rPr>
              <a:t> </a:t>
            </a:r>
            <a:r>
              <a:rPr lang="en-US" sz="2400" i="1" dirty="0">
                <a:latin typeface="Helvetica" pitchFamily="2" charset="0"/>
              </a:rPr>
              <a:t>P(</a:t>
            </a:r>
            <a:r>
              <a:rPr lang="en-US" sz="2400" i="1" dirty="0" err="1">
                <a:latin typeface="Helvetica" pitchFamily="2" charset="0"/>
              </a:rPr>
              <a:t>numberGreaterThanThree</a:t>
            </a:r>
            <a:r>
              <a:rPr lang="en-US" sz="2400" i="1" dirty="0">
                <a:latin typeface="Helvetica" pitchFamily="2" charset="0"/>
              </a:rPr>
              <a:t>) </a:t>
            </a:r>
            <a:r>
              <a:rPr lang="en-US" sz="2400" dirty="0">
                <a:latin typeface="Helvetica" pitchFamily="2" charset="0"/>
              </a:rPr>
              <a:t>= </a:t>
            </a:r>
          </a:p>
          <a:p>
            <a:pPr lvl="1"/>
            <a:r>
              <a:rPr lang="en-US" sz="2200" i="1" dirty="0">
                <a:latin typeface="Helvetica" pitchFamily="2" charset="0"/>
              </a:rPr>
              <a:t>D</a:t>
            </a:r>
            <a:r>
              <a:rPr lang="en-US" sz="2200" dirty="0">
                <a:latin typeface="Helvetica" pitchFamily="2" charset="0"/>
              </a:rPr>
              <a:t> = 1</a:t>
            </a:r>
          </a:p>
          <a:p>
            <a:pPr lvl="1"/>
            <a:r>
              <a:rPr lang="en-US" sz="2200" i="1" dirty="0">
                <a:latin typeface="Helvetica" pitchFamily="2" charset="0"/>
              </a:rPr>
              <a:t>D</a:t>
            </a:r>
            <a:r>
              <a:rPr lang="en-US" sz="2200" dirty="0">
                <a:latin typeface="Helvetica" pitchFamily="2" charset="0"/>
              </a:rPr>
              <a:t> = 2</a:t>
            </a:r>
          </a:p>
          <a:p>
            <a:pPr lvl="1"/>
            <a:r>
              <a:rPr lang="en-US" sz="2200" i="1" dirty="0">
                <a:latin typeface="Helvetica" pitchFamily="2" charset="0"/>
              </a:rPr>
              <a:t>D</a:t>
            </a:r>
            <a:r>
              <a:rPr lang="en-US" sz="2200" dirty="0">
                <a:latin typeface="Helvetica" pitchFamily="2" charset="0"/>
              </a:rPr>
              <a:t> = 3</a:t>
            </a:r>
          </a:p>
          <a:p>
            <a:pPr lvl="1"/>
            <a:r>
              <a:rPr lang="en-US" sz="2200" i="1" dirty="0">
                <a:latin typeface="Helvetica" pitchFamily="2" charset="0"/>
              </a:rPr>
              <a:t>D</a:t>
            </a:r>
            <a:r>
              <a:rPr lang="en-US" sz="2200" dirty="0">
                <a:latin typeface="Helvetica" pitchFamily="2" charset="0"/>
              </a:rPr>
              <a:t> = 4</a:t>
            </a:r>
          </a:p>
          <a:p>
            <a:pPr lvl="1"/>
            <a:r>
              <a:rPr lang="en-US" sz="2200" i="1" dirty="0">
                <a:latin typeface="Helvetica" pitchFamily="2" charset="0"/>
              </a:rPr>
              <a:t>D</a:t>
            </a:r>
            <a:r>
              <a:rPr lang="en-US" sz="2200" dirty="0">
                <a:latin typeface="Helvetica" pitchFamily="2" charset="0"/>
              </a:rPr>
              <a:t> = 5</a:t>
            </a:r>
          </a:p>
          <a:p>
            <a:pPr lvl="1"/>
            <a:r>
              <a:rPr lang="en-US" sz="2200" i="1" dirty="0">
                <a:latin typeface="Helvetica" pitchFamily="2" charset="0"/>
              </a:rPr>
              <a:t>D</a:t>
            </a:r>
            <a:r>
              <a:rPr lang="en-US" sz="2200" dirty="0">
                <a:latin typeface="Helvetica" pitchFamily="2" charset="0"/>
              </a:rPr>
              <a:t> = 6 </a:t>
            </a: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Tree>
    <p:extLst>
      <p:ext uri="{BB962C8B-B14F-4D97-AF65-F5344CB8AC3E}">
        <p14:creationId xmlns:p14="http://schemas.microsoft.com/office/powerpoint/2010/main" val="235436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And so, then, what is the probability of rolling a number greater than three?</a:t>
            </a:r>
          </a:p>
          <a:p>
            <a:pPr marL="0" indent="0">
              <a:buNone/>
            </a:pPr>
            <a:r>
              <a:rPr lang="en-US" sz="2400" dirty="0">
                <a:latin typeface="Helvetica" pitchFamily="2" charset="0"/>
              </a:rPr>
              <a:t> </a:t>
            </a:r>
            <a:r>
              <a:rPr lang="en-US" sz="2400" i="1" dirty="0">
                <a:latin typeface="Helvetica" pitchFamily="2" charset="0"/>
              </a:rPr>
              <a:t>P(</a:t>
            </a:r>
            <a:r>
              <a:rPr lang="en-US" sz="2400" i="1" dirty="0" err="1">
                <a:latin typeface="Helvetica" pitchFamily="2" charset="0"/>
              </a:rPr>
              <a:t>numberGreaterThanThree</a:t>
            </a:r>
            <a:r>
              <a:rPr lang="en-US" sz="2400" i="1" dirty="0">
                <a:latin typeface="Helvetica" pitchFamily="2" charset="0"/>
              </a:rPr>
              <a:t>) </a:t>
            </a:r>
            <a:r>
              <a:rPr lang="en-US" sz="2400" dirty="0">
                <a:latin typeface="Helvetica" pitchFamily="2" charset="0"/>
              </a:rPr>
              <a:t>= </a:t>
            </a:r>
          </a:p>
          <a:p>
            <a:pPr lvl="1"/>
            <a:r>
              <a:rPr lang="en-US" sz="2200" i="1" dirty="0">
                <a:latin typeface="Helvetica" pitchFamily="2" charset="0"/>
              </a:rPr>
              <a:t>D</a:t>
            </a:r>
            <a:r>
              <a:rPr lang="en-US" sz="2200" dirty="0">
                <a:latin typeface="Helvetica" pitchFamily="2" charset="0"/>
              </a:rPr>
              <a:t> = 1</a:t>
            </a:r>
          </a:p>
          <a:p>
            <a:pPr lvl="1"/>
            <a:r>
              <a:rPr lang="en-US" sz="2200" i="1" dirty="0">
                <a:latin typeface="Helvetica" pitchFamily="2" charset="0"/>
              </a:rPr>
              <a:t>D</a:t>
            </a:r>
            <a:r>
              <a:rPr lang="en-US" sz="2200" dirty="0">
                <a:latin typeface="Helvetica" pitchFamily="2" charset="0"/>
              </a:rPr>
              <a:t> = 2</a:t>
            </a:r>
          </a:p>
          <a:p>
            <a:pPr lvl="1"/>
            <a:r>
              <a:rPr lang="en-US" sz="2200" i="1" dirty="0">
                <a:latin typeface="Helvetica" pitchFamily="2" charset="0"/>
              </a:rPr>
              <a:t>D</a:t>
            </a:r>
            <a:r>
              <a:rPr lang="en-US" sz="2200" dirty="0">
                <a:latin typeface="Helvetica" pitchFamily="2" charset="0"/>
              </a:rPr>
              <a:t> = 3</a:t>
            </a:r>
          </a:p>
          <a:p>
            <a:pPr lvl="1"/>
            <a:r>
              <a:rPr lang="en-US" sz="2200" i="1" dirty="0">
                <a:solidFill>
                  <a:srgbClr val="FF0000"/>
                </a:solidFill>
                <a:latin typeface="Helvetica" pitchFamily="2" charset="0"/>
              </a:rPr>
              <a:t>D</a:t>
            </a:r>
            <a:r>
              <a:rPr lang="en-US" sz="2200" dirty="0">
                <a:solidFill>
                  <a:srgbClr val="FF0000"/>
                </a:solidFill>
                <a:latin typeface="Helvetica" pitchFamily="2" charset="0"/>
              </a:rPr>
              <a:t> = 4</a:t>
            </a:r>
          </a:p>
          <a:p>
            <a:pPr lvl="1"/>
            <a:r>
              <a:rPr lang="en-US" sz="2200" i="1" dirty="0">
                <a:solidFill>
                  <a:srgbClr val="FF0000"/>
                </a:solidFill>
                <a:latin typeface="Helvetica" pitchFamily="2" charset="0"/>
              </a:rPr>
              <a:t>D</a:t>
            </a:r>
            <a:r>
              <a:rPr lang="en-US" sz="2200" dirty="0">
                <a:solidFill>
                  <a:srgbClr val="FF0000"/>
                </a:solidFill>
                <a:latin typeface="Helvetica" pitchFamily="2" charset="0"/>
              </a:rPr>
              <a:t> = 5</a:t>
            </a:r>
          </a:p>
          <a:p>
            <a:pPr lvl="1"/>
            <a:r>
              <a:rPr lang="en-US" sz="2200" i="1" dirty="0">
                <a:solidFill>
                  <a:srgbClr val="FF0000"/>
                </a:solidFill>
                <a:latin typeface="Helvetica" pitchFamily="2" charset="0"/>
              </a:rPr>
              <a:t>D</a:t>
            </a:r>
            <a:r>
              <a:rPr lang="en-US" sz="2200" dirty="0">
                <a:solidFill>
                  <a:srgbClr val="FF0000"/>
                </a:solidFill>
                <a:latin typeface="Helvetica" pitchFamily="2" charset="0"/>
              </a:rPr>
              <a:t> = 6 </a:t>
            </a: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2DE306EF-E0FE-5A4E-BDA2-79F714C8936D}"/>
              </a:ext>
            </a:extLst>
          </p:cNvPr>
          <p:cNvSpPr txBox="1"/>
          <p:nvPr/>
        </p:nvSpPr>
        <p:spPr>
          <a:xfrm>
            <a:off x="8172450" y="4725162"/>
            <a:ext cx="3300413" cy="923330"/>
          </a:xfrm>
          <a:prstGeom prst="rect">
            <a:avLst/>
          </a:prstGeom>
          <a:noFill/>
        </p:spPr>
        <p:txBody>
          <a:bodyPr wrap="square" rtlCol="0">
            <a:spAutoFit/>
          </a:bodyPr>
          <a:lstStyle/>
          <a:p>
            <a:endParaRPr lang="en-US" dirty="0">
              <a:latin typeface="Helvetica" pitchFamily="2" charset="0"/>
            </a:endParaRPr>
          </a:p>
          <a:p>
            <a:r>
              <a:rPr lang="en-US" dirty="0">
                <a:latin typeface="Helvetica" pitchFamily="2" charset="0"/>
              </a:rPr>
              <a:t>Great! We are probability superstars.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DCEF219-CA20-4358-BB4A-89C019698EB8}"/>
                  </a:ext>
                </a:extLst>
              </p:cNvPr>
              <p:cNvSpPr txBox="1"/>
              <p:nvPr/>
            </p:nvSpPr>
            <p:spPr>
              <a:xfrm>
                <a:off x="5528136" y="3021861"/>
                <a:ext cx="4161716" cy="5361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nor/>
                            </m:rPr>
                            <a:rPr lang="en-US" sz="1400" dirty="0"/>
                            <m:t>The</m:t>
                          </m:r>
                          <m:r>
                            <m:rPr>
                              <m:nor/>
                            </m:rPr>
                            <a:rPr lang="en-US" sz="1400" dirty="0"/>
                            <m:t> </m:t>
                          </m:r>
                          <m:r>
                            <m:rPr>
                              <m:nor/>
                            </m:rPr>
                            <a:rPr lang="en-US" sz="1400" dirty="0"/>
                            <m:t>number</m:t>
                          </m:r>
                          <m:r>
                            <m:rPr>
                              <m:nor/>
                            </m:rPr>
                            <a:rPr lang="en-US" sz="1400" dirty="0"/>
                            <m:t> </m:t>
                          </m:r>
                          <m:r>
                            <m:rPr>
                              <m:nor/>
                            </m:rPr>
                            <a:rPr lang="en-US" sz="1400" dirty="0"/>
                            <m:t>of</m:t>
                          </m:r>
                          <m:r>
                            <m:rPr>
                              <m:nor/>
                            </m:rPr>
                            <a:rPr lang="en-US" sz="1400" dirty="0"/>
                            <m:t> </m:t>
                          </m:r>
                          <m:r>
                            <m:rPr>
                              <m:nor/>
                            </m:rPr>
                            <a:rPr lang="en-US" sz="1400" dirty="0"/>
                            <m:t>samples</m:t>
                          </m:r>
                          <m:r>
                            <m:rPr>
                              <m:nor/>
                            </m:rPr>
                            <a:rPr lang="en-US" sz="1400" dirty="0"/>
                            <m:t> </m:t>
                          </m:r>
                          <m:r>
                            <m:rPr>
                              <m:nor/>
                            </m:rPr>
                            <a:rPr lang="en-US" sz="1400" dirty="0"/>
                            <m:t>where</m:t>
                          </m:r>
                          <m:r>
                            <m:rPr>
                              <m:nor/>
                            </m:rPr>
                            <a:rPr lang="en-US" sz="1400" dirty="0"/>
                            <m:t> </m:t>
                          </m:r>
                          <m:r>
                            <m:rPr>
                              <m:nor/>
                            </m:rPr>
                            <a:rPr lang="en-US" sz="1400" dirty="0"/>
                            <m:t>the</m:t>
                          </m:r>
                          <m:r>
                            <m:rPr>
                              <m:nor/>
                            </m:rPr>
                            <a:rPr lang="en-US" sz="1400" dirty="0"/>
                            <m:t> </m:t>
                          </m:r>
                          <m:r>
                            <m:rPr>
                              <m:nor/>
                            </m:rPr>
                            <a:rPr lang="en-US" sz="1400" dirty="0"/>
                            <m:t>event</m:t>
                          </m:r>
                          <m:r>
                            <m:rPr>
                              <m:nor/>
                            </m:rPr>
                            <a:rPr lang="en-US" sz="1400" dirty="0"/>
                            <m:t> </m:t>
                          </m:r>
                          <m:r>
                            <m:rPr>
                              <m:nor/>
                            </m:rPr>
                            <a:rPr lang="en-US" sz="1400" dirty="0"/>
                            <m:t>is</m:t>
                          </m:r>
                          <m:r>
                            <m:rPr>
                              <m:nor/>
                            </m:rPr>
                            <a:rPr lang="en-US" sz="1400" dirty="0"/>
                            <m:t> </m:t>
                          </m:r>
                          <m:r>
                            <m:rPr>
                              <m:nor/>
                            </m:rPr>
                            <a:rPr lang="en-US" sz="1400" dirty="0"/>
                            <m:t>true</m:t>
                          </m:r>
                        </m:num>
                        <m:den>
                          <m:r>
                            <m:rPr>
                              <m:sty m:val="p"/>
                            </m:rPr>
                            <a:rPr lang="en-US" sz="1400" b="0" i="0" smtClean="0">
                              <a:latin typeface="Cambria Math" panose="02040503050406030204" pitchFamily="18" charset="0"/>
                            </a:rPr>
                            <m:t>The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total</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size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of</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the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sample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space</m:t>
                          </m:r>
                        </m:den>
                      </m:f>
                    </m:oMath>
                  </m:oMathPara>
                </a14:m>
                <a:endParaRPr lang="en-US" sz="1400" dirty="0"/>
              </a:p>
            </p:txBody>
          </p:sp>
        </mc:Choice>
        <mc:Fallback>
          <p:sp>
            <p:nvSpPr>
              <p:cNvPr id="7" name="TextBox 6">
                <a:extLst>
                  <a:ext uri="{FF2B5EF4-FFF2-40B4-BE49-F238E27FC236}">
                    <a16:creationId xmlns:a16="http://schemas.microsoft.com/office/drawing/2014/main" id="{4DCEF219-CA20-4358-BB4A-89C019698EB8}"/>
                  </a:ext>
                </a:extLst>
              </p:cNvPr>
              <p:cNvSpPr txBox="1">
                <a:spLocks noRot="1" noChangeAspect="1" noMove="1" noResize="1" noEditPoints="1" noAdjustHandles="1" noChangeArrowheads="1" noChangeShapeType="1" noTextEdit="1"/>
              </p:cNvSpPr>
              <p:nvPr/>
            </p:nvSpPr>
            <p:spPr>
              <a:xfrm>
                <a:off x="5528136" y="3021861"/>
                <a:ext cx="4161716" cy="536172"/>
              </a:xfrm>
              <a:prstGeom prst="rect">
                <a:avLst/>
              </a:prstGeom>
              <a:blipFill>
                <a:blip r:embed="rId4"/>
                <a:stretch>
                  <a:fillRect t="-6977" b="-69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82A254B-A400-4059-9351-9CCB781A218E}"/>
                  </a:ext>
                </a:extLst>
              </p:cNvPr>
              <p:cNvSpPr txBox="1"/>
              <p:nvPr/>
            </p:nvSpPr>
            <p:spPr>
              <a:xfrm>
                <a:off x="10194663" y="3058153"/>
                <a:ext cx="316112" cy="499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nor/>
                            </m:rPr>
                            <a:rPr lang="en-US" sz="1400" b="0" i="0" dirty="0" smtClean="0"/>
                            <m:t>3</m:t>
                          </m:r>
                        </m:num>
                        <m:den>
                          <m:r>
                            <a:rPr lang="en-US" sz="1400" b="0" i="0" smtClean="0">
                              <a:latin typeface="Cambria Math" panose="02040503050406030204" pitchFamily="18" charset="0"/>
                            </a:rPr>
                            <m:t>6</m:t>
                          </m:r>
                        </m:den>
                      </m:f>
                    </m:oMath>
                  </m:oMathPara>
                </a14:m>
                <a:endParaRPr lang="en-US" sz="1400" dirty="0"/>
              </a:p>
            </p:txBody>
          </p:sp>
        </mc:Choice>
        <mc:Fallback>
          <p:sp>
            <p:nvSpPr>
              <p:cNvPr id="8" name="TextBox 7">
                <a:extLst>
                  <a:ext uri="{FF2B5EF4-FFF2-40B4-BE49-F238E27FC236}">
                    <a16:creationId xmlns:a16="http://schemas.microsoft.com/office/drawing/2014/main" id="{082A254B-A400-4059-9351-9CCB781A218E}"/>
                  </a:ext>
                </a:extLst>
              </p:cNvPr>
              <p:cNvSpPr txBox="1">
                <a:spLocks noRot="1" noChangeAspect="1" noMove="1" noResize="1" noEditPoints="1" noAdjustHandles="1" noChangeArrowheads="1" noChangeShapeType="1" noTextEdit="1"/>
              </p:cNvSpPr>
              <p:nvPr/>
            </p:nvSpPr>
            <p:spPr>
              <a:xfrm>
                <a:off x="10194663" y="3058153"/>
                <a:ext cx="316112" cy="4998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2B80541-9591-4966-AAED-DC5563F8B0C4}"/>
                  </a:ext>
                </a:extLst>
              </p:cNvPr>
              <p:cNvSpPr txBox="1"/>
              <p:nvPr/>
            </p:nvSpPr>
            <p:spPr>
              <a:xfrm>
                <a:off x="11061493" y="3058153"/>
                <a:ext cx="316112" cy="495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nor/>
                            </m:rPr>
                            <a:rPr lang="en-US" sz="1400" b="0" i="0" smtClean="0">
                              <a:latin typeface="Cambria Math" panose="02040503050406030204" pitchFamily="18" charset="0"/>
                            </a:rPr>
                            <m:t>1</m:t>
                          </m:r>
                        </m:num>
                        <m:den>
                          <m:r>
                            <a:rPr lang="en-US" sz="1400" b="0" i="0" smtClean="0">
                              <a:latin typeface="Cambria Math" panose="02040503050406030204" pitchFamily="18" charset="0"/>
                            </a:rPr>
                            <m:t>2</m:t>
                          </m:r>
                        </m:den>
                      </m:f>
                    </m:oMath>
                  </m:oMathPara>
                </a14:m>
                <a:endParaRPr lang="en-US" sz="1400" dirty="0"/>
              </a:p>
            </p:txBody>
          </p:sp>
        </mc:Choice>
        <mc:Fallback>
          <p:sp>
            <p:nvSpPr>
              <p:cNvPr id="9" name="TextBox 8">
                <a:extLst>
                  <a:ext uri="{FF2B5EF4-FFF2-40B4-BE49-F238E27FC236}">
                    <a16:creationId xmlns:a16="http://schemas.microsoft.com/office/drawing/2014/main" id="{F2B80541-9591-4966-AAED-DC5563F8B0C4}"/>
                  </a:ext>
                </a:extLst>
              </p:cNvPr>
              <p:cNvSpPr txBox="1">
                <a:spLocks noRot="1" noChangeAspect="1" noMove="1" noResize="1" noEditPoints="1" noAdjustHandles="1" noChangeArrowheads="1" noChangeShapeType="1" noTextEdit="1"/>
              </p:cNvSpPr>
              <p:nvPr/>
            </p:nvSpPr>
            <p:spPr>
              <a:xfrm>
                <a:off x="11061493" y="3058153"/>
                <a:ext cx="316112" cy="495649"/>
              </a:xfrm>
              <a:prstGeom prst="rect">
                <a:avLst/>
              </a:prstGeom>
              <a:blipFill>
                <a:blip r:embed="rId6"/>
                <a:stretch>
                  <a:fillRect b="-2500"/>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22ED31D9-A1D7-41CD-AC8C-E2E9E65911C2}"/>
              </a:ext>
            </a:extLst>
          </p:cNvPr>
          <p:cNvSpPr/>
          <p:nvPr/>
        </p:nvSpPr>
        <p:spPr>
          <a:xfrm>
            <a:off x="9760807" y="3223165"/>
            <a:ext cx="316112" cy="158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475225C-018B-48D9-832E-15B317A970A4}"/>
              </a:ext>
            </a:extLst>
          </p:cNvPr>
          <p:cNvSpPr/>
          <p:nvPr/>
        </p:nvSpPr>
        <p:spPr>
          <a:xfrm>
            <a:off x="10609845" y="3223165"/>
            <a:ext cx="316112" cy="158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68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Cool!</a:t>
            </a:r>
          </a:p>
          <a:p>
            <a:endParaRPr lang="en-US" sz="2400" dirty="0">
              <a:latin typeface="Helvetica" pitchFamily="2" charset="0"/>
            </a:endParaRPr>
          </a:p>
          <a:p>
            <a:r>
              <a:rPr lang="en-US" sz="2400" dirty="0">
                <a:latin typeface="Helvetica" pitchFamily="2" charset="0"/>
              </a:rPr>
              <a:t>So, we’re off to a great start and have covered a lot of the basics.</a:t>
            </a:r>
          </a:p>
          <a:p>
            <a:endParaRPr lang="en-US" sz="2400" dirty="0">
              <a:latin typeface="Helvetica" pitchFamily="2" charset="0"/>
            </a:endParaRPr>
          </a:p>
          <a:p>
            <a:r>
              <a:rPr lang="en-US" sz="2400" dirty="0">
                <a:latin typeface="Helvetica" pitchFamily="2" charset="0"/>
              </a:rPr>
              <a:t>Let’s spice things up a little – let’s look at events and sample spaces that make use of *two* random variables.</a:t>
            </a:r>
            <a:endParaRPr lang="en-US" sz="2200" dirty="0">
              <a:latin typeface="Helvetica" pitchFamily="2" charset="0"/>
            </a:endParaRP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Tree>
    <p:extLst>
      <p:ext uri="{BB962C8B-B14F-4D97-AF65-F5344CB8AC3E}">
        <p14:creationId xmlns:p14="http://schemas.microsoft.com/office/powerpoint/2010/main" val="2945295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Now we have two random variables: D</a:t>
            </a:r>
            <a:r>
              <a:rPr lang="en-US" sz="2400" baseline="-25000" dirty="0">
                <a:latin typeface="Helvetica" pitchFamily="2" charset="0"/>
              </a:rPr>
              <a:t>1</a:t>
            </a:r>
            <a:r>
              <a:rPr lang="en-US" sz="2400" dirty="0">
                <a:latin typeface="Helvetica" pitchFamily="2" charset="0"/>
              </a:rPr>
              <a:t> and D</a:t>
            </a:r>
            <a:r>
              <a:rPr lang="en-US" sz="2400" baseline="-25000" dirty="0">
                <a:latin typeface="Helvetica" pitchFamily="2" charset="0"/>
              </a:rPr>
              <a:t>2</a:t>
            </a:r>
            <a:r>
              <a:rPr lang="en-US" sz="2400" dirty="0">
                <a:latin typeface="Helvetica" pitchFamily="2" charset="0"/>
              </a:rPr>
              <a:t> representing rolling “the first die” and “the second die” respectively. </a:t>
            </a:r>
          </a:p>
          <a:p>
            <a:pPr lvl="1"/>
            <a:endParaRPr lang="en-US" sz="2200" dirty="0">
              <a:latin typeface="Helvetica" pitchFamily="2" charset="0"/>
            </a:endParaRPr>
          </a:p>
          <a:p>
            <a:pPr marL="274320" lvl="1" indent="0">
              <a:buNone/>
            </a:pPr>
            <a:endParaRPr lang="en-US" sz="2200" dirty="0">
              <a:latin typeface="Helvetica" pitchFamily="2" charset="0"/>
            </a:endParaRPr>
          </a:p>
          <a:p>
            <a:pPr marL="274320" lvl="1" indent="0">
              <a:buNone/>
            </a:pPr>
            <a:endParaRPr lang="en-US" sz="2200" dirty="0">
              <a:latin typeface="Helvetica" pitchFamily="2" charset="0"/>
            </a:endParaRP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2DE306EF-E0FE-5A4E-BDA2-79F714C8936D}"/>
              </a:ext>
            </a:extLst>
          </p:cNvPr>
          <p:cNvSpPr txBox="1"/>
          <p:nvPr/>
        </p:nvSpPr>
        <p:spPr>
          <a:xfrm>
            <a:off x="3102740" y="3688993"/>
            <a:ext cx="2435747" cy="2677656"/>
          </a:xfrm>
          <a:prstGeom prst="rect">
            <a:avLst/>
          </a:prstGeom>
          <a:noFill/>
        </p:spPr>
        <p:txBody>
          <a:bodyPr wrap="square" rtlCol="0">
            <a:spAutoFit/>
          </a:bodyPr>
          <a:lstStyle/>
          <a:p>
            <a:pPr lvl="1"/>
            <a:r>
              <a:rPr lang="en-US" sz="2800" dirty="0">
                <a:latin typeface="Helvetica" pitchFamily="2" charset="0"/>
              </a:rPr>
              <a:t>D</a:t>
            </a:r>
            <a:r>
              <a:rPr lang="en-US" sz="2800" baseline="-25000" dirty="0">
                <a:latin typeface="Helvetica" pitchFamily="2" charset="0"/>
              </a:rPr>
              <a:t>1</a:t>
            </a:r>
            <a:r>
              <a:rPr lang="en-US" sz="2800" dirty="0">
                <a:latin typeface="Helvetica" pitchFamily="2" charset="0"/>
              </a:rPr>
              <a:t> = 1</a:t>
            </a:r>
          </a:p>
          <a:p>
            <a:pPr lvl="1"/>
            <a:r>
              <a:rPr lang="en-US" sz="2800" dirty="0">
                <a:latin typeface="Helvetica" pitchFamily="2" charset="0"/>
              </a:rPr>
              <a:t>D</a:t>
            </a:r>
            <a:r>
              <a:rPr lang="en-US" sz="2800" baseline="-25000" dirty="0">
                <a:latin typeface="Helvetica" pitchFamily="2" charset="0"/>
              </a:rPr>
              <a:t>1</a:t>
            </a:r>
            <a:r>
              <a:rPr lang="en-US" sz="2800" dirty="0">
                <a:latin typeface="Helvetica" pitchFamily="2" charset="0"/>
              </a:rPr>
              <a:t> = 2</a:t>
            </a:r>
          </a:p>
          <a:p>
            <a:pPr lvl="1"/>
            <a:r>
              <a:rPr lang="en-US" sz="2800" dirty="0">
                <a:latin typeface="Helvetica" pitchFamily="2" charset="0"/>
              </a:rPr>
              <a:t>D</a:t>
            </a:r>
            <a:r>
              <a:rPr lang="en-US" sz="2800" baseline="-25000" dirty="0">
                <a:latin typeface="Helvetica" pitchFamily="2" charset="0"/>
              </a:rPr>
              <a:t>1</a:t>
            </a:r>
            <a:r>
              <a:rPr lang="en-US" sz="2800" dirty="0">
                <a:latin typeface="Helvetica" pitchFamily="2" charset="0"/>
              </a:rPr>
              <a:t> = 3</a:t>
            </a:r>
          </a:p>
          <a:p>
            <a:pPr lvl="1"/>
            <a:r>
              <a:rPr lang="en-US" sz="2800" dirty="0">
                <a:latin typeface="Helvetica" pitchFamily="2" charset="0"/>
              </a:rPr>
              <a:t>D</a:t>
            </a:r>
            <a:r>
              <a:rPr lang="en-US" sz="2800" baseline="-25000" dirty="0">
                <a:latin typeface="Helvetica" pitchFamily="2" charset="0"/>
              </a:rPr>
              <a:t>1</a:t>
            </a:r>
            <a:r>
              <a:rPr lang="en-US" sz="2800" dirty="0">
                <a:latin typeface="Helvetica" pitchFamily="2" charset="0"/>
              </a:rPr>
              <a:t> = 4</a:t>
            </a:r>
          </a:p>
          <a:p>
            <a:pPr lvl="1"/>
            <a:r>
              <a:rPr lang="en-US" sz="2800" dirty="0">
                <a:latin typeface="Helvetica" pitchFamily="2" charset="0"/>
              </a:rPr>
              <a:t>D</a:t>
            </a:r>
            <a:r>
              <a:rPr lang="en-US" sz="2800" baseline="-25000" dirty="0">
                <a:latin typeface="Helvetica" pitchFamily="2" charset="0"/>
              </a:rPr>
              <a:t>1</a:t>
            </a:r>
            <a:r>
              <a:rPr lang="en-US" sz="2800" dirty="0">
                <a:latin typeface="Helvetica" pitchFamily="2" charset="0"/>
              </a:rPr>
              <a:t> = 5</a:t>
            </a:r>
          </a:p>
          <a:p>
            <a:pPr lvl="1"/>
            <a:r>
              <a:rPr lang="en-US" sz="2800" dirty="0">
                <a:latin typeface="Helvetica" pitchFamily="2" charset="0"/>
              </a:rPr>
              <a:t>D</a:t>
            </a:r>
            <a:r>
              <a:rPr lang="en-US" sz="2800" baseline="-25000" dirty="0">
                <a:latin typeface="Helvetica" pitchFamily="2" charset="0"/>
              </a:rPr>
              <a:t>1</a:t>
            </a:r>
            <a:r>
              <a:rPr lang="en-US" sz="2800" dirty="0">
                <a:latin typeface="Helvetica" pitchFamily="2" charset="0"/>
              </a:rPr>
              <a:t> = 6 </a:t>
            </a:r>
          </a:p>
        </p:txBody>
      </p:sp>
      <p:sp>
        <p:nvSpPr>
          <p:cNvPr id="7" name="TextBox 6">
            <a:extLst>
              <a:ext uri="{FF2B5EF4-FFF2-40B4-BE49-F238E27FC236}">
                <a16:creationId xmlns:a16="http://schemas.microsoft.com/office/drawing/2014/main" id="{A34F545E-D31B-4F9E-BA1D-1EBA54B66A46}"/>
              </a:ext>
            </a:extLst>
          </p:cNvPr>
          <p:cNvSpPr txBox="1"/>
          <p:nvPr/>
        </p:nvSpPr>
        <p:spPr>
          <a:xfrm>
            <a:off x="6243339" y="3688993"/>
            <a:ext cx="2435747" cy="2677656"/>
          </a:xfrm>
          <a:prstGeom prst="rect">
            <a:avLst/>
          </a:prstGeom>
          <a:noFill/>
        </p:spPr>
        <p:txBody>
          <a:bodyPr wrap="square" rtlCol="0">
            <a:spAutoFit/>
          </a:bodyPr>
          <a:lstStyle/>
          <a:p>
            <a:pPr lvl="1"/>
            <a:r>
              <a:rPr lang="en-US" sz="2800" dirty="0">
                <a:latin typeface="Helvetica" pitchFamily="2" charset="0"/>
              </a:rPr>
              <a:t>D</a:t>
            </a:r>
            <a:r>
              <a:rPr lang="en-US" sz="2800" baseline="-25000" dirty="0">
                <a:latin typeface="Helvetica" pitchFamily="2" charset="0"/>
              </a:rPr>
              <a:t>2</a:t>
            </a:r>
            <a:r>
              <a:rPr lang="en-US" sz="2800" dirty="0">
                <a:latin typeface="Helvetica" pitchFamily="2" charset="0"/>
              </a:rPr>
              <a:t> = 1</a:t>
            </a:r>
          </a:p>
          <a:p>
            <a:pPr lvl="1"/>
            <a:r>
              <a:rPr lang="en-US" sz="2800" dirty="0">
                <a:latin typeface="Helvetica" pitchFamily="2" charset="0"/>
              </a:rPr>
              <a:t>D</a:t>
            </a:r>
            <a:r>
              <a:rPr lang="en-US" sz="2800" baseline="-25000" dirty="0">
                <a:latin typeface="Helvetica" pitchFamily="2" charset="0"/>
              </a:rPr>
              <a:t>2</a:t>
            </a:r>
            <a:r>
              <a:rPr lang="en-US" sz="2800" dirty="0">
                <a:latin typeface="Helvetica" pitchFamily="2" charset="0"/>
              </a:rPr>
              <a:t> = 2</a:t>
            </a:r>
          </a:p>
          <a:p>
            <a:pPr lvl="1"/>
            <a:r>
              <a:rPr lang="en-US" sz="2800" dirty="0">
                <a:latin typeface="Helvetica" pitchFamily="2" charset="0"/>
              </a:rPr>
              <a:t>D</a:t>
            </a:r>
            <a:r>
              <a:rPr lang="en-US" sz="2800" baseline="-25000" dirty="0">
                <a:latin typeface="Helvetica" pitchFamily="2" charset="0"/>
              </a:rPr>
              <a:t>2</a:t>
            </a:r>
            <a:r>
              <a:rPr lang="en-US" sz="2800" dirty="0">
                <a:latin typeface="Helvetica" pitchFamily="2" charset="0"/>
              </a:rPr>
              <a:t> = 3</a:t>
            </a:r>
          </a:p>
          <a:p>
            <a:pPr lvl="1"/>
            <a:r>
              <a:rPr lang="en-US" sz="2800" dirty="0">
                <a:latin typeface="Helvetica" pitchFamily="2" charset="0"/>
              </a:rPr>
              <a:t>D</a:t>
            </a:r>
            <a:r>
              <a:rPr lang="en-US" sz="2800" baseline="-25000" dirty="0">
                <a:latin typeface="Helvetica" pitchFamily="2" charset="0"/>
              </a:rPr>
              <a:t>2</a:t>
            </a:r>
            <a:r>
              <a:rPr lang="en-US" sz="2800" dirty="0">
                <a:latin typeface="Helvetica" pitchFamily="2" charset="0"/>
              </a:rPr>
              <a:t> = 4</a:t>
            </a:r>
          </a:p>
          <a:p>
            <a:pPr lvl="1"/>
            <a:r>
              <a:rPr lang="en-US" sz="2800" dirty="0">
                <a:latin typeface="Helvetica" pitchFamily="2" charset="0"/>
              </a:rPr>
              <a:t>D</a:t>
            </a:r>
            <a:r>
              <a:rPr lang="en-US" sz="2800" baseline="-25000" dirty="0">
                <a:latin typeface="Helvetica" pitchFamily="2" charset="0"/>
              </a:rPr>
              <a:t>2</a:t>
            </a:r>
            <a:r>
              <a:rPr lang="en-US" sz="2800" dirty="0">
                <a:latin typeface="Helvetica" pitchFamily="2" charset="0"/>
              </a:rPr>
              <a:t> = 5</a:t>
            </a:r>
          </a:p>
          <a:p>
            <a:pPr lvl="1"/>
            <a:r>
              <a:rPr lang="en-US" sz="2800" dirty="0">
                <a:latin typeface="Helvetica" pitchFamily="2" charset="0"/>
              </a:rPr>
              <a:t>D</a:t>
            </a:r>
            <a:r>
              <a:rPr lang="en-US" sz="2800" baseline="-25000" dirty="0">
                <a:latin typeface="Helvetica" pitchFamily="2" charset="0"/>
              </a:rPr>
              <a:t>2</a:t>
            </a:r>
            <a:r>
              <a:rPr lang="en-US" sz="2800" dirty="0">
                <a:latin typeface="Helvetica" pitchFamily="2" charset="0"/>
              </a:rPr>
              <a:t> = 6 </a:t>
            </a:r>
          </a:p>
        </p:txBody>
      </p:sp>
    </p:spTree>
    <p:extLst>
      <p:ext uri="{BB962C8B-B14F-4D97-AF65-F5344CB8AC3E}">
        <p14:creationId xmlns:p14="http://schemas.microsoft.com/office/powerpoint/2010/main" val="347748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Now we can ask more complicated questions like…</a:t>
            </a:r>
          </a:p>
          <a:p>
            <a:r>
              <a:rPr lang="en-US" sz="2400" dirty="0">
                <a:latin typeface="Helvetica" pitchFamily="2" charset="0"/>
              </a:rPr>
              <a:t>“What is the probability of rolling doubles?”</a:t>
            </a:r>
          </a:p>
          <a:p>
            <a:pPr lvl="1"/>
            <a:r>
              <a:rPr lang="en-US" sz="2200" dirty="0">
                <a:latin typeface="Helvetica" pitchFamily="2" charset="0"/>
              </a:rPr>
              <a:t>i.e., the probability of both dice having the same value?</a:t>
            </a:r>
          </a:p>
          <a:p>
            <a:r>
              <a:rPr lang="en-US" sz="2400" dirty="0">
                <a:latin typeface="Helvetica" pitchFamily="2" charset="0"/>
              </a:rPr>
              <a:t>Although maybe you just know the answer to this already…</a:t>
            </a:r>
          </a:p>
          <a:p>
            <a:r>
              <a:rPr lang="en-US" sz="2400" dirty="0">
                <a:latin typeface="Helvetica" pitchFamily="2" charset="0"/>
              </a:rPr>
              <a:t>Let’s derive it by looking at the sample space of rolling two dice.</a:t>
            </a:r>
          </a:p>
          <a:p>
            <a:endParaRPr lang="en-US" sz="2400" dirty="0">
              <a:latin typeface="Helvetica" pitchFamily="2" charset="0"/>
            </a:endParaRPr>
          </a:p>
          <a:p>
            <a:pPr lvl="1"/>
            <a:endParaRPr lang="en-US" sz="2200" dirty="0">
              <a:latin typeface="Helvetica" pitchFamily="2" charset="0"/>
            </a:endParaRPr>
          </a:p>
          <a:p>
            <a:pPr marL="274320" lvl="1" indent="0">
              <a:buNone/>
            </a:pPr>
            <a:endParaRPr lang="en-US" sz="2200" dirty="0">
              <a:latin typeface="Helvetica" pitchFamily="2" charset="0"/>
            </a:endParaRPr>
          </a:p>
          <a:p>
            <a:pPr marL="274320" lvl="1" indent="0">
              <a:buNone/>
            </a:pPr>
            <a:endParaRPr lang="en-US" sz="2200" dirty="0">
              <a:latin typeface="Helvetica" pitchFamily="2" charset="0"/>
            </a:endParaRP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2DE306EF-E0FE-5A4E-BDA2-79F714C8936D}"/>
              </a:ext>
            </a:extLst>
          </p:cNvPr>
          <p:cNvSpPr txBox="1"/>
          <p:nvPr/>
        </p:nvSpPr>
        <p:spPr>
          <a:xfrm>
            <a:off x="3689190" y="4817524"/>
            <a:ext cx="2435747" cy="1754326"/>
          </a:xfrm>
          <a:prstGeom prst="rect">
            <a:avLst/>
          </a:prstGeom>
          <a:noFill/>
        </p:spPr>
        <p:txBody>
          <a:bodyPr wrap="square" rtlCol="0">
            <a:spAutoFit/>
          </a:bodyPr>
          <a:lstStyle/>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1</a:t>
            </a:r>
          </a:p>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2</a:t>
            </a:r>
          </a:p>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3</a:t>
            </a:r>
          </a:p>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4</a:t>
            </a:r>
          </a:p>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5</a:t>
            </a:r>
          </a:p>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6 </a:t>
            </a:r>
          </a:p>
        </p:txBody>
      </p:sp>
      <p:sp>
        <p:nvSpPr>
          <p:cNvPr id="7" name="TextBox 6">
            <a:extLst>
              <a:ext uri="{FF2B5EF4-FFF2-40B4-BE49-F238E27FC236}">
                <a16:creationId xmlns:a16="http://schemas.microsoft.com/office/drawing/2014/main" id="{A34F545E-D31B-4F9E-BA1D-1EBA54B66A46}"/>
              </a:ext>
            </a:extLst>
          </p:cNvPr>
          <p:cNvSpPr txBox="1"/>
          <p:nvPr/>
        </p:nvSpPr>
        <p:spPr>
          <a:xfrm>
            <a:off x="5577795" y="4817524"/>
            <a:ext cx="2435747" cy="1754326"/>
          </a:xfrm>
          <a:prstGeom prst="rect">
            <a:avLst/>
          </a:prstGeom>
          <a:noFill/>
        </p:spPr>
        <p:txBody>
          <a:bodyPr wrap="square" rtlCol="0">
            <a:spAutoFit/>
          </a:bodyPr>
          <a:lstStyle/>
          <a:p>
            <a:pPr lvl="1"/>
            <a:r>
              <a:rPr lang="en-US" sz="1800" dirty="0">
                <a:latin typeface="Helvetica" pitchFamily="2" charset="0"/>
              </a:rPr>
              <a:t>D</a:t>
            </a:r>
            <a:r>
              <a:rPr lang="en-US" baseline="-25000" dirty="0">
                <a:latin typeface="Helvetica" pitchFamily="2" charset="0"/>
              </a:rPr>
              <a:t>2</a:t>
            </a:r>
            <a:r>
              <a:rPr lang="en-US" sz="1800" dirty="0">
                <a:latin typeface="Helvetica" pitchFamily="2" charset="0"/>
              </a:rPr>
              <a:t> = 1</a:t>
            </a:r>
          </a:p>
          <a:p>
            <a:pPr lvl="1"/>
            <a:r>
              <a:rPr lang="en-US" sz="1800" dirty="0">
                <a:latin typeface="Helvetica" pitchFamily="2" charset="0"/>
              </a:rPr>
              <a:t>D</a:t>
            </a:r>
            <a:r>
              <a:rPr lang="en-US" baseline="-25000" dirty="0">
                <a:latin typeface="Helvetica" pitchFamily="2" charset="0"/>
              </a:rPr>
              <a:t>2</a:t>
            </a:r>
            <a:r>
              <a:rPr lang="en-US" sz="1800" dirty="0">
                <a:latin typeface="Helvetica" pitchFamily="2" charset="0"/>
              </a:rPr>
              <a:t> = 2</a:t>
            </a:r>
          </a:p>
          <a:p>
            <a:pPr lvl="1"/>
            <a:r>
              <a:rPr lang="en-US" sz="1800" dirty="0">
                <a:latin typeface="Helvetica" pitchFamily="2" charset="0"/>
              </a:rPr>
              <a:t>D</a:t>
            </a:r>
            <a:r>
              <a:rPr lang="en-US" baseline="-25000" dirty="0">
                <a:latin typeface="Helvetica" pitchFamily="2" charset="0"/>
              </a:rPr>
              <a:t>2</a:t>
            </a:r>
            <a:r>
              <a:rPr lang="en-US" sz="1800" dirty="0">
                <a:latin typeface="Helvetica" pitchFamily="2" charset="0"/>
              </a:rPr>
              <a:t> = 3</a:t>
            </a:r>
          </a:p>
          <a:p>
            <a:pPr lvl="1"/>
            <a:r>
              <a:rPr lang="en-US" sz="1800" dirty="0">
                <a:latin typeface="Helvetica" pitchFamily="2" charset="0"/>
              </a:rPr>
              <a:t>D</a:t>
            </a:r>
            <a:r>
              <a:rPr lang="en-US" baseline="-25000" dirty="0">
                <a:latin typeface="Helvetica" pitchFamily="2" charset="0"/>
              </a:rPr>
              <a:t>2</a:t>
            </a:r>
            <a:r>
              <a:rPr lang="en-US" sz="1800" dirty="0">
                <a:latin typeface="Helvetica" pitchFamily="2" charset="0"/>
              </a:rPr>
              <a:t> = 4</a:t>
            </a:r>
          </a:p>
          <a:p>
            <a:pPr lvl="1"/>
            <a:r>
              <a:rPr lang="en-US" sz="1800" dirty="0">
                <a:latin typeface="Helvetica" pitchFamily="2" charset="0"/>
              </a:rPr>
              <a:t>D</a:t>
            </a:r>
            <a:r>
              <a:rPr lang="en-US" baseline="-25000" dirty="0">
                <a:latin typeface="Helvetica" pitchFamily="2" charset="0"/>
              </a:rPr>
              <a:t>2</a:t>
            </a:r>
            <a:r>
              <a:rPr lang="en-US" sz="1800" dirty="0">
                <a:latin typeface="Helvetica" pitchFamily="2" charset="0"/>
              </a:rPr>
              <a:t> = 5</a:t>
            </a:r>
          </a:p>
          <a:p>
            <a:pPr lvl="1"/>
            <a:r>
              <a:rPr lang="en-US" sz="1800" dirty="0">
                <a:latin typeface="Helvetica" pitchFamily="2" charset="0"/>
              </a:rPr>
              <a:t>D</a:t>
            </a:r>
            <a:r>
              <a:rPr lang="en-US" baseline="-25000" dirty="0">
                <a:latin typeface="Helvetica" pitchFamily="2" charset="0"/>
              </a:rPr>
              <a:t>2</a:t>
            </a:r>
            <a:r>
              <a:rPr lang="en-US" sz="1800" dirty="0">
                <a:latin typeface="Helvetica" pitchFamily="2" charset="0"/>
              </a:rPr>
              <a:t> = 6 </a:t>
            </a:r>
          </a:p>
        </p:txBody>
      </p:sp>
    </p:spTree>
    <p:extLst>
      <p:ext uri="{BB962C8B-B14F-4D97-AF65-F5344CB8AC3E}">
        <p14:creationId xmlns:p14="http://schemas.microsoft.com/office/powerpoint/2010/main" val="1970053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539196" cy="3849624"/>
              </a:xfrm>
            </p:spPr>
            <p:txBody>
              <a:bodyPr>
                <a:normAutofit lnSpcReduction="10000"/>
              </a:bodyPr>
              <a:lstStyle/>
              <a:p>
                <a:r>
                  <a:rPr lang="en-US" sz="2400" dirty="0">
                    <a:solidFill>
                      <a:srgbClr val="0070C0"/>
                    </a:solidFill>
                    <a:latin typeface="Helvetica" pitchFamily="2" charset="0"/>
                  </a:rPr>
                  <a:t>First we ask: what is the sample space of rolling </a:t>
                </a:r>
                <a:r>
                  <a:rPr lang="en-US" sz="2400" b="1" dirty="0">
                    <a:solidFill>
                      <a:srgbClr val="0070C0"/>
                    </a:solidFill>
                    <a:latin typeface="Helvetica" pitchFamily="2" charset="0"/>
                  </a:rPr>
                  <a:t>two</a:t>
                </a:r>
                <a:r>
                  <a:rPr lang="en-US" sz="2400" dirty="0">
                    <a:solidFill>
                      <a:srgbClr val="0070C0"/>
                    </a:solidFill>
                    <a:latin typeface="Helvetica" pitchFamily="2" charset="0"/>
                  </a:rPr>
                  <a:t> six sided dice?</a:t>
                </a:r>
              </a:p>
              <a:p>
                <a:endParaRPr lang="en-US" sz="2400" dirty="0">
                  <a:latin typeface="Helvetica" pitchFamily="2" charset="0"/>
                </a:endParaRPr>
              </a:p>
              <a:p>
                <a:pPr marL="0" indent="0">
                  <a:buNone/>
                </a:pPr>
                <a:r>
                  <a:rPr lang="en-US" sz="1900" dirty="0">
                    <a:latin typeface="Helvetica" pitchFamily="2" charset="0"/>
                  </a:rPr>
                  <a:t>D</a:t>
                </a:r>
                <a:r>
                  <a:rPr lang="en-US" sz="1900" baseline="-25000" dirty="0">
                    <a:latin typeface="Helvetica" pitchFamily="2" charset="0"/>
                  </a:rPr>
                  <a:t>1</a:t>
                </a:r>
                <a:r>
                  <a:rPr lang="en-US" sz="1900" dirty="0">
                    <a:latin typeface="Helvetica" pitchFamily="2" charset="0"/>
                  </a:rPr>
                  <a:t> = 1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1 ** D</a:t>
                </a:r>
                <a:r>
                  <a:rPr lang="en-US" sz="1900" baseline="-25000" dirty="0">
                    <a:latin typeface="Helvetica" pitchFamily="2" charset="0"/>
                  </a:rPr>
                  <a:t>1</a:t>
                </a:r>
                <a:r>
                  <a:rPr lang="en-US" sz="1900" dirty="0">
                    <a:latin typeface="Helvetica" pitchFamily="2" charset="0"/>
                  </a:rPr>
                  <a:t> = 1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2 ** D</a:t>
                </a:r>
                <a:r>
                  <a:rPr lang="en-US" sz="1900" baseline="-25000" dirty="0">
                    <a:latin typeface="Helvetica" pitchFamily="2" charset="0"/>
                  </a:rPr>
                  <a:t>1</a:t>
                </a:r>
                <a:r>
                  <a:rPr lang="en-US" sz="1900" dirty="0">
                    <a:latin typeface="Helvetica" pitchFamily="2" charset="0"/>
                  </a:rPr>
                  <a:t> = 1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3 ** D</a:t>
                </a:r>
                <a:r>
                  <a:rPr lang="en-US" sz="1900" baseline="-25000" dirty="0">
                    <a:latin typeface="Helvetica" pitchFamily="2" charset="0"/>
                  </a:rPr>
                  <a:t>1</a:t>
                </a:r>
                <a:r>
                  <a:rPr lang="en-US" sz="1900" dirty="0">
                    <a:latin typeface="Helvetica" pitchFamily="2" charset="0"/>
                  </a:rPr>
                  <a:t> = 1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4 ** D</a:t>
                </a:r>
                <a:r>
                  <a:rPr lang="en-US" sz="1900" baseline="-25000" dirty="0">
                    <a:latin typeface="Helvetica" pitchFamily="2" charset="0"/>
                  </a:rPr>
                  <a:t>1</a:t>
                </a:r>
                <a:r>
                  <a:rPr lang="en-US" sz="1900" dirty="0">
                    <a:latin typeface="Helvetica" pitchFamily="2" charset="0"/>
                  </a:rPr>
                  <a:t> = 1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5 ** D</a:t>
                </a:r>
                <a:r>
                  <a:rPr lang="en-US" sz="1900" baseline="-25000" dirty="0">
                    <a:latin typeface="Helvetica" pitchFamily="2" charset="0"/>
                  </a:rPr>
                  <a:t>1</a:t>
                </a:r>
                <a:r>
                  <a:rPr lang="en-US" sz="1900" dirty="0">
                    <a:latin typeface="Helvetica" pitchFamily="2" charset="0"/>
                  </a:rPr>
                  <a:t> = 1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6</a:t>
                </a:r>
              </a:p>
              <a:p>
                <a:pPr marL="0" indent="0">
                  <a:buNone/>
                </a:pPr>
                <a:r>
                  <a:rPr lang="en-US" sz="1900" dirty="0">
                    <a:latin typeface="Helvetica" pitchFamily="2" charset="0"/>
                  </a:rPr>
                  <a:t>D</a:t>
                </a:r>
                <a:r>
                  <a:rPr lang="en-US" sz="1900" baseline="-25000" dirty="0">
                    <a:latin typeface="Helvetica" pitchFamily="2" charset="0"/>
                  </a:rPr>
                  <a:t>1</a:t>
                </a:r>
                <a:r>
                  <a:rPr lang="en-US" sz="1900" dirty="0">
                    <a:latin typeface="Helvetica" pitchFamily="2" charset="0"/>
                  </a:rPr>
                  <a:t> = 2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1 ** D</a:t>
                </a:r>
                <a:r>
                  <a:rPr lang="en-US" sz="1900" baseline="-25000" dirty="0">
                    <a:latin typeface="Helvetica" pitchFamily="2" charset="0"/>
                  </a:rPr>
                  <a:t>1</a:t>
                </a:r>
                <a:r>
                  <a:rPr lang="en-US" sz="1900" dirty="0">
                    <a:latin typeface="Helvetica" pitchFamily="2" charset="0"/>
                  </a:rPr>
                  <a:t> = 2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2 ** D</a:t>
                </a:r>
                <a:r>
                  <a:rPr lang="en-US" sz="1900" baseline="-25000" dirty="0">
                    <a:latin typeface="Helvetica" pitchFamily="2" charset="0"/>
                  </a:rPr>
                  <a:t>1</a:t>
                </a:r>
                <a:r>
                  <a:rPr lang="en-US" sz="1900" dirty="0">
                    <a:latin typeface="Helvetica" pitchFamily="2" charset="0"/>
                  </a:rPr>
                  <a:t> = 2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3 ** D</a:t>
                </a:r>
                <a:r>
                  <a:rPr lang="en-US" sz="1900" baseline="-25000" dirty="0">
                    <a:latin typeface="Helvetica" pitchFamily="2" charset="0"/>
                  </a:rPr>
                  <a:t>1</a:t>
                </a:r>
                <a:r>
                  <a:rPr lang="en-US" sz="1900" dirty="0">
                    <a:latin typeface="Helvetica" pitchFamily="2" charset="0"/>
                  </a:rPr>
                  <a:t> = 2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4 ** D</a:t>
                </a:r>
                <a:r>
                  <a:rPr lang="en-US" sz="1900" baseline="-25000" dirty="0">
                    <a:latin typeface="Helvetica" pitchFamily="2" charset="0"/>
                  </a:rPr>
                  <a:t>1</a:t>
                </a:r>
                <a:r>
                  <a:rPr lang="en-US" sz="1900" dirty="0">
                    <a:latin typeface="Helvetica" pitchFamily="2" charset="0"/>
                  </a:rPr>
                  <a:t> = 2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5 ** D</a:t>
                </a:r>
                <a:r>
                  <a:rPr lang="en-US" sz="1900" baseline="-25000" dirty="0">
                    <a:latin typeface="Helvetica" pitchFamily="2" charset="0"/>
                  </a:rPr>
                  <a:t>1</a:t>
                </a:r>
                <a:r>
                  <a:rPr lang="en-US" sz="1900" dirty="0">
                    <a:latin typeface="Helvetica" pitchFamily="2" charset="0"/>
                  </a:rPr>
                  <a:t> = 2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6</a:t>
                </a:r>
              </a:p>
              <a:p>
                <a:pPr marL="0" indent="0">
                  <a:buNone/>
                </a:pPr>
                <a:r>
                  <a:rPr lang="en-US" sz="1900" dirty="0">
                    <a:latin typeface="Helvetica" pitchFamily="2" charset="0"/>
                  </a:rPr>
                  <a:t>D</a:t>
                </a:r>
                <a:r>
                  <a:rPr lang="en-US" sz="1900" baseline="-25000" dirty="0">
                    <a:latin typeface="Helvetica" pitchFamily="2" charset="0"/>
                  </a:rPr>
                  <a:t>1</a:t>
                </a:r>
                <a:r>
                  <a:rPr lang="en-US" sz="1900" dirty="0">
                    <a:latin typeface="Helvetica" pitchFamily="2" charset="0"/>
                  </a:rPr>
                  <a:t> = 3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1 ** D</a:t>
                </a:r>
                <a:r>
                  <a:rPr lang="en-US" sz="1900" baseline="-25000" dirty="0">
                    <a:latin typeface="Helvetica" pitchFamily="2" charset="0"/>
                  </a:rPr>
                  <a:t>1</a:t>
                </a:r>
                <a:r>
                  <a:rPr lang="en-US" sz="1900" dirty="0">
                    <a:latin typeface="Helvetica" pitchFamily="2" charset="0"/>
                  </a:rPr>
                  <a:t> = 3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2 ** D</a:t>
                </a:r>
                <a:r>
                  <a:rPr lang="en-US" sz="1900" baseline="-25000" dirty="0">
                    <a:latin typeface="Helvetica" pitchFamily="2" charset="0"/>
                  </a:rPr>
                  <a:t>1</a:t>
                </a:r>
                <a:r>
                  <a:rPr lang="en-US" sz="1900" dirty="0">
                    <a:latin typeface="Helvetica" pitchFamily="2" charset="0"/>
                  </a:rPr>
                  <a:t> = 3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3 ** D</a:t>
                </a:r>
                <a:r>
                  <a:rPr lang="en-US" sz="1900" baseline="-25000" dirty="0">
                    <a:latin typeface="Helvetica" pitchFamily="2" charset="0"/>
                  </a:rPr>
                  <a:t>1</a:t>
                </a:r>
                <a:r>
                  <a:rPr lang="en-US" sz="1900" dirty="0">
                    <a:latin typeface="Helvetica" pitchFamily="2" charset="0"/>
                  </a:rPr>
                  <a:t> = 3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4 ** D</a:t>
                </a:r>
                <a:r>
                  <a:rPr lang="en-US" sz="1900" baseline="-25000" dirty="0">
                    <a:latin typeface="Helvetica" pitchFamily="2" charset="0"/>
                  </a:rPr>
                  <a:t>1</a:t>
                </a:r>
                <a:r>
                  <a:rPr lang="en-US" sz="1900" dirty="0">
                    <a:latin typeface="Helvetica" pitchFamily="2" charset="0"/>
                  </a:rPr>
                  <a:t> = 3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5 ** D</a:t>
                </a:r>
                <a:r>
                  <a:rPr lang="en-US" sz="1900" baseline="-25000" dirty="0">
                    <a:latin typeface="Helvetica" pitchFamily="2" charset="0"/>
                  </a:rPr>
                  <a:t>1</a:t>
                </a:r>
                <a:r>
                  <a:rPr lang="en-US" sz="1900" dirty="0">
                    <a:latin typeface="Helvetica" pitchFamily="2" charset="0"/>
                  </a:rPr>
                  <a:t> = 3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6</a:t>
                </a:r>
              </a:p>
              <a:p>
                <a:pPr marL="0" indent="0">
                  <a:buNone/>
                </a:pPr>
                <a:r>
                  <a:rPr lang="en-US" sz="1900" dirty="0">
                    <a:latin typeface="Helvetica" pitchFamily="2" charset="0"/>
                  </a:rPr>
                  <a:t>D</a:t>
                </a:r>
                <a:r>
                  <a:rPr lang="en-US" sz="1900" baseline="-25000" dirty="0">
                    <a:latin typeface="Helvetica" pitchFamily="2" charset="0"/>
                  </a:rPr>
                  <a:t>1</a:t>
                </a:r>
                <a:r>
                  <a:rPr lang="en-US" sz="1900" dirty="0">
                    <a:latin typeface="Helvetica" pitchFamily="2" charset="0"/>
                  </a:rPr>
                  <a:t> = 4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1 ** D</a:t>
                </a:r>
                <a:r>
                  <a:rPr lang="en-US" sz="1900" baseline="-25000" dirty="0">
                    <a:latin typeface="Helvetica" pitchFamily="2" charset="0"/>
                  </a:rPr>
                  <a:t>1</a:t>
                </a:r>
                <a:r>
                  <a:rPr lang="en-US" sz="1900" dirty="0">
                    <a:latin typeface="Helvetica" pitchFamily="2" charset="0"/>
                  </a:rPr>
                  <a:t> = 4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2 ** D</a:t>
                </a:r>
                <a:r>
                  <a:rPr lang="en-US" sz="1900" baseline="-25000" dirty="0">
                    <a:latin typeface="Helvetica" pitchFamily="2" charset="0"/>
                  </a:rPr>
                  <a:t>1</a:t>
                </a:r>
                <a:r>
                  <a:rPr lang="en-US" sz="1900" dirty="0">
                    <a:latin typeface="Helvetica" pitchFamily="2" charset="0"/>
                  </a:rPr>
                  <a:t> = 4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3 ** D</a:t>
                </a:r>
                <a:r>
                  <a:rPr lang="en-US" sz="1900" baseline="-25000" dirty="0">
                    <a:latin typeface="Helvetica" pitchFamily="2" charset="0"/>
                  </a:rPr>
                  <a:t>1</a:t>
                </a:r>
                <a:r>
                  <a:rPr lang="en-US" sz="1900" dirty="0">
                    <a:latin typeface="Helvetica" pitchFamily="2" charset="0"/>
                  </a:rPr>
                  <a:t> = 4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4 ** D</a:t>
                </a:r>
                <a:r>
                  <a:rPr lang="en-US" sz="1900" baseline="-25000" dirty="0">
                    <a:latin typeface="Helvetica" pitchFamily="2" charset="0"/>
                  </a:rPr>
                  <a:t>1</a:t>
                </a:r>
                <a:r>
                  <a:rPr lang="en-US" sz="1900" dirty="0">
                    <a:latin typeface="Helvetica" pitchFamily="2" charset="0"/>
                  </a:rPr>
                  <a:t> = 4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5 ** D</a:t>
                </a:r>
                <a:r>
                  <a:rPr lang="en-US" sz="1900" baseline="-25000" dirty="0">
                    <a:latin typeface="Helvetica" pitchFamily="2" charset="0"/>
                  </a:rPr>
                  <a:t>1</a:t>
                </a:r>
                <a:r>
                  <a:rPr lang="en-US" sz="1900" dirty="0">
                    <a:latin typeface="Helvetica" pitchFamily="2" charset="0"/>
                  </a:rPr>
                  <a:t> = 4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6</a:t>
                </a:r>
              </a:p>
              <a:p>
                <a:pPr marL="0" indent="0">
                  <a:buNone/>
                </a:pPr>
                <a:r>
                  <a:rPr lang="en-US" sz="1900" dirty="0">
                    <a:latin typeface="Helvetica" pitchFamily="2" charset="0"/>
                  </a:rPr>
                  <a:t>D</a:t>
                </a:r>
                <a:r>
                  <a:rPr lang="en-US" sz="1900" baseline="-25000" dirty="0">
                    <a:latin typeface="Helvetica" pitchFamily="2" charset="0"/>
                  </a:rPr>
                  <a:t>1</a:t>
                </a:r>
                <a:r>
                  <a:rPr lang="en-US" sz="1900" dirty="0">
                    <a:latin typeface="Helvetica" pitchFamily="2" charset="0"/>
                  </a:rPr>
                  <a:t> = 5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1 ** D</a:t>
                </a:r>
                <a:r>
                  <a:rPr lang="en-US" sz="1900" baseline="-25000" dirty="0">
                    <a:latin typeface="Helvetica" pitchFamily="2" charset="0"/>
                  </a:rPr>
                  <a:t>1</a:t>
                </a:r>
                <a:r>
                  <a:rPr lang="en-US" sz="1900" dirty="0">
                    <a:latin typeface="Helvetica" pitchFamily="2" charset="0"/>
                  </a:rPr>
                  <a:t> = 5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2 ** D</a:t>
                </a:r>
                <a:r>
                  <a:rPr lang="en-US" sz="1900" baseline="-25000" dirty="0">
                    <a:latin typeface="Helvetica" pitchFamily="2" charset="0"/>
                  </a:rPr>
                  <a:t>1</a:t>
                </a:r>
                <a:r>
                  <a:rPr lang="en-US" sz="1900" dirty="0">
                    <a:latin typeface="Helvetica" pitchFamily="2" charset="0"/>
                  </a:rPr>
                  <a:t> = 5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3 ** D</a:t>
                </a:r>
                <a:r>
                  <a:rPr lang="en-US" sz="1900" baseline="-25000" dirty="0">
                    <a:latin typeface="Helvetica" pitchFamily="2" charset="0"/>
                  </a:rPr>
                  <a:t>1</a:t>
                </a:r>
                <a:r>
                  <a:rPr lang="en-US" sz="1900" dirty="0">
                    <a:latin typeface="Helvetica" pitchFamily="2" charset="0"/>
                  </a:rPr>
                  <a:t> = 5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4 ** D</a:t>
                </a:r>
                <a:r>
                  <a:rPr lang="en-US" sz="1900" baseline="-25000" dirty="0">
                    <a:latin typeface="Helvetica" pitchFamily="2" charset="0"/>
                  </a:rPr>
                  <a:t>1</a:t>
                </a:r>
                <a:r>
                  <a:rPr lang="en-US" sz="1900" dirty="0">
                    <a:latin typeface="Helvetica" pitchFamily="2" charset="0"/>
                  </a:rPr>
                  <a:t> = 5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5 ** D</a:t>
                </a:r>
                <a:r>
                  <a:rPr lang="en-US" sz="1900" baseline="-25000" dirty="0">
                    <a:latin typeface="Helvetica" pitchFamily="2" charset="0"/>
                  </a:rPr>
                  <a:t>1</a:t>
                </a:r>
                <a:r>
                  <a:rPr lang="en-US" sz="1900" dirty="0">
                    <a:latin typeface="Helvetica" pitchFamily="2" charset="0"/>
                  </a:rPr>
                  <a:t> = 5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6</a:t>
                </a:r>
              </a:p>
              <a:p>
                <a:pPr marL="0" indent="0">
                  <a:buNone/>
                </a:pPr>
                <a:r>
                  <a:rPr lang="en-US" sz="1900" dirty="0">
                    <a:latin typeface="Helvetica" pitchFamily="2" charset="0"/>
                  </a:rPr>
                  <a:t>D</a:t>
                </a:r>
                <a:r>
                  <a:rPr lang="en-US" sz="1900" baseline="-25000" dirty="0">
                    <a:latin typeface="Helvetica" pitchFamily="2" charset="0"/>
                  </a:rPr>
                  <a:t>1</a:t>
                </a:r>
                <a:r>
                  <a:rPr lang="en-US" sz="1900" dirty="0">
                    <a:latin typeface="Helvetica" pitchFamily="2" charset="0"/>
                  </a:rPr>
                  <a:t> = 6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1 ** D</a:t>
                </a:r>
                <a:r>
                  <a:rPr lang="en-US" sz="1900" baseline="-25000" dirty="0">
                    <a:latin typeface="Helvetica" pitchFamily="2" charset="0"/>
                  </a:rPr>
                  <a:t>1</a:t>
                </a:r>
                <a:r>
                  <a:rPr lang="en-US" sz="1900" dirty="0">
                    <a:latin typeface="Helvetica" pitchFamily="2" charset="0"/>
                  </a:rPr>
                  <a:t> = 6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2 ** D</a:t>
                </a:r>
                <a:r>
                  <a:rPr lang="en-US" sz="1900" baseline="-25000" dirty="0">
                    <a:latin typeface="Helvetica" pitchFamily="2" charset="0"/>
                  </a:rPr>
                  <a:t>1</a:t>
                </a:r>
                <a:r>
                  <a:rPr lang="en-US" sz="1900" dirty="0">
                    <a:latin typeface="Helvetica" pitchFamily="2" charset="0"/>
                  </a:rPr>
                  <a:t> = 6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3 ** D</a:t>
                </a:r>
                <a:r>
                  <a:rPr lang="en-US" sz="1900" baseline="-25000" dirty="0">
                    <a:latin typeface="Helvetica" pitchFamily="2" charset="0"/>
                  </a:rPr>
                  <a:t>1</a:t>
                </a:r>
                <a:r>
                  <a:rPr lang="en-US" sz="1900" dirty="0">
                    <a:latin typeface="Helvetica" pitchFamily="2" charset="0"/>
                  </a:rPr>
                  <a:t> = 6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4 ** D</a:t>
                </a:r>
                <a:r>
                  <a:rPr lang="en-US" sz="1900" baseline="-25000" dirty="0">
                    <a:latin typeface="Helvetica" pitchFamily="2" charset="0"/>
                  </a:rPr>
                  <a:t>1</a:t>
                </a:r>
                <a:r>
                  <a:rPr lang="en-US" sz="1900" dirty="0">
                    <a:latin typeface="Helvetica" pitchFamily="2" charset="0"/>
                  </a:rPr>
                  <a:t> = 6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5 ** D</a:t>
                </a:r>
                <a:r>
                  <a:rPr lang="en-US" sz="1900" baseline="-25000" dirty="0">
                    <a:latin typeface="Helvetica" pitchFamily="2" charset="0"/>
                  </a:rPr>
                  <a:t>1</a:t>
                </a:r>
                <a:r>
                  <a:rPr lang="en-US" sz="1900" dirty="0">
                    <a:latin typeface="Helvetica" pitchFamily="2" charset="0"/>
                  </a:rPr>
                  <a:t> = 6 </a:t>
                </a:r>
                <a14:m>
                  <m:oMath xmlns:m="http://schemas.openxmlformats.org/officeDocument/2006/math">
                    <m:r>
                      <a:rPr lang="en-US" sz="1900" i="1">
                        <a:latin typeface="Cambria Math" panose="02040503050406030204" pitchFamily="18" charset="0"/>
                      </a:rPr>
                      <m:t>∧</m:t>
                    </m:r>
                  </m:oMath>
                </a14:m>
                <a:r>
                  <a:rPr lang="en-US" sz="1900" dirty="0">
                    <a:latin typeface="Helvetica" pitchFamily="2" charset="0"/>
                  </a:rPr>
                  <a:t> D</a:t>
                </a:r>
                <a:r>
                  <a:rPr lang="en-US" sz="1900" baseline="-25000" dirty="0">
                    <a:latin typeface="Helvetica" pitchFamily="2" charset="0"/>
                  </a:rPr>
                  <a:t>2</a:t>
                </a:r>
                <a:r>
                  <a:rPr lang="en-US" sz="1900" dirty="0">
                    <a:latin typeface="Helvetica" pitchFamily="2" charset="0"/>
                  </a:rPr>
                  <a:t> = 6</a:t>
                </a:r>
              </a:p>
              <a:p>
                <a:pPr marL="0" indent="0">
                  <a:buNone/>
                </a:pPr>
                <a:endParaRPr lang="en-US" sz="20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539196" cy="3849624"/>
              </a:xfrm>
              <a:blipFill>
                <a:blip r:embed="rId3"/>
                <a:stretch>
                  <a:fillRect l="-740" t="-949" r="-15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p:sp>
        <p:nvSpPr>
          <p:cNvPr id="4" name="TextBox 3">
            <a:extLst>
              <a:ext uri="{FF2B5EF4-FFF2-40B4-BE49-F238E27FC236}">
                <a16:creationId xmlns:a16="http://schemas.microsoft.com/office/drawing/2014/main" id="{19FB4C47-2077-4E65-9B6E-B8C7505C060A}"/>
              </a:ext>
            </a:extLst>
          </p:cNvPr>
          <p:cNvSpPr txBox="1"/>
          <p:nvPr/>
        </p:nvSpPr>
        <p:spPr>
          <a:xfrm>
            <a:off x="4510854" y="6030740"/>
            <a:ext cx="3170291" cy="369332"/>
          </a:xfrm>
          <a:prstGeom prst="rect">
            <a:avLst/>
          </a:prstGeom>
          <a:noFill/>
        </p:spPr>
        <p:txBody>
          <a:bodyPr wrap="none" rtlCol="0">
            <a:spAutoFit/>
          </a:bodyPr>
          <a:lstStyle/>
          <a:p>
            <a:r>
              <a:rPr lang="en-US" dirty="0"/>
              <a:t>36 possible outcomes total! </a:t>
            </a:r>
          </a:p>
        </p:txBody>
      </p:sp>
    </p:spTree>
    <p:extLst>
      <p:ext uri="{BB962C8B-B14F-4D97-AF65-F5344CB8AC3E}">
        <p14:creationId xmlns:p14="http://schemas.microsoft.com/office/powerpoint/2010/main" val="28041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fontScale="92500" lnSpcReduction="20000"/>
              </a:bodyPr>
              <a:lstStyle/>
              <a:p>
                <a:r>
                  <a:rPr lang="en-US" sz="2400" b="1" dirty="0">
                    <a:solidFill>
                      <a:srgbClr val="0070C0"/>
                    </a:solidFill>
                    <a:latin typeface="Helvetica" pitchFamily="2" charset="0"/>
                  </a:rPr>
                  <a:t>And now, given the previous sample space, which outcomes represent the event of rolling doubles?</a:t>
                </a:r>
              </a:p>
              <a:p>
                <a:endParaRPr lang="en-US" sz="2400" dirty="0">
                  <a:latin typeface="Helvetica" pitchFamily="2" charset="0"/>
                </a:endParaRP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1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2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endParaRPr lang="en-US" sz="22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3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4</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5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6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p>
              <a:p>
                <a:pPr marL="0" indent="0">
                  <a:buNone/>
                </a:pPr>
                <a:endParaRPr lang="en-US" sz="20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331575" cy="3849624"/>
              </a:xfrm>
              <a:blipFill>
                <a:blip r:embed="rId3"/>
                <a:stretch>
                  <a:fillRect l="-646" t="-9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889CF331-A353-43CD-B092-69BAECEC5567}"/>
              </a:ext>
            </a:extLst>
          </p:cNvPr>
          <p:cNvSpPr txBox="1"/>
          <p:nvPr/>
        </p:nvSpPr>
        <p:spPr>
          <a:xfrm>
            <a:off x="3273214" y="6030740"/>
            <a:ext cx="7727372" cy="369332"/>
          </a:xfrm>
          <a:prstGeom prst="rect">
            <a:avLst/>
          </a:prstGeom>
          <a:noFill/>
        </p:spPr>
        <p:txBody>
          <a:bodyPr wrap="none" rtlCol="0">
            <a:spAutoFit/>
          </a:bodyPr>
          <a:lstStyle/>
          <a:p>
            <a:r>
              <a:rPr lang="en-US" dirty="0"/>
              <a:t>Any outcome where </a:t>
            </a:r>
            <a:r>
              <a:rPr lang="en-US" dirty="0">
                <a:latin typeface="Helvetica" pitchFamily="2" charset="0"/>
              </a:rPr>
              <a:t>D</a:t>
            </a:r>
            <a:r>
              <a:rPr lang="en-US" baseline="-25000" dirty="0">
                <a:latin typeface="Helvetica" pitchFamily="2" charset="0"/>
              </a:rPr>
              <a:t>1  </a:t>
            </a:r>
            <a:r>
              <a:rPr lang="en-US" dirty="0"/>
              <a:t>and </a:t>
            </a:r>
            <a:r>
              <a:rPr lang="en-US" dirty="0">
                <a:latin typeface="Helvetica" pitchFamily="2" charset="0"/>
              </a:rPr>
              <a:t>D</a:t>
            </a:r>
            <a:r>
              <a:rPr lang="en-US" baseline="-25000" dirty="0">
                <a:latin typeface="Helvetica" pitchFamily="2" charset="0"/>
              </a:rPr>
              <a:t>2  </a:t>
            </a:r>
            <a:r>
              <a:rPr lang="en-US" dirty="0"/>
              <a:t>have the same value! There’s six of ‘</a:t>
            </a:r>
            <a:r>
              <a:rPr lang="en-US" dirty="0" err="1"/>
              <a:t>em</a:t>
            </a:r>
            <a:r>
              <a:rPr lang="en-US" dirty="0"/>
              <a:t>! </a:t>
            </a:r>
          </a:p>
        </p:txBody>
      </p:sp>
    </p:spTree>
    <p:extLst>
      <p:ext uri="{BB962C8B-B14F-4D97-AF65-F5344CB8AC3E}">
        <p14:creationId xmlns:p14="http://schemas.microsoft.com/office/powerpoint/2010/main" val="71889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lnSpcReduction="10000"/>
              </a:bodyPr>
              <a:lstStyle/>
              <a:p>
                <a:r>
                  <a:rPr lang="en-US" sz="2400" dirty="0">
                    <a:latin typeface="Helvetica" pitchFamily="2" charset="0"/>
                  </a:rPr>
                  <a:t>And what is…..  </a:t>
                </a:r>
                <a:r>
                  <a:rPr lang="en-US" sz="2400" i="1" dirty="0">
                    <a:latin typeface="Helvetica" pitchFamily="2" charset="0"/>
                  </a:rPr>
                  <a:t>P</a:t>
                </a:r>
                <a:r>
                  <a:rPr lang="en-US" sz="2400" dirty="0">
                    <a:latin typeface="Helvetica" pitchFamily="2" charset="0"/>
                  </a:rPr>
                  <a:t>(doubles) = ?  Remember:</a:t>
                </a:r>
              </a:p>
              <a:p>
                <a:pPr marL="0" indent="0">
                  <a:buNone/>
                </a:pPr>
                <a:endParaRPr lang="en-US" sz="24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endParaRPr lang="en-US" sz="22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endParaRPr lang="en-US" sz="2000" dirty="0">
                  <a:latin typeface="Helvetica" pitchFamily="2" charset="0"/>
                </a:endParaRP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331575" cy="3849624"/>
              </a:xfrm>
              <a:blipFill>
                <a:blip r:embed="rId3"/>
                <a:stretch>
                  <a:fillRect l="-784" t="-65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69DDBA-B38F-4CB0-A692-540F26FD9AD7}"/>
                  </a:ext>
                </a:extLst>
              </p:cNvPr>
              <p:cNvSpPr txBox="1"/>
              <p:nvPr/>
            </p:nvSpPr>
            <p:spPr>
              <a:xfrm>
                <a:off x="6876587" y="2103120"/>
                <a:ext cx="5155001" cy="5361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𝑒𝑣𝑒𝑛𝑡</m:t>
                          </m:r>
                        </m:e>
                      </m:d>
                      <m:r>
                        <a:rPr lang="en-US" sz="1400" b="0" i="1" smtClean="0">
                          <a:latin typeface="Cambria Math" panose="02040503050406030204" pitchFamily="18" charset="0"/>
                        </a:rPr>
                        <m:t>=  </m:t>
                      </m:r>
                      <m:f>
                        <m:fPr>
                          <m:ctrlPr>
                            <a:rPr lang="en-US" sz="1400" i="1" smtClean="0">
                              <a:latin typeface="Cambria Math" panose="02040503050406030204" pitchFamily="18" charset="0"/>
                            </a:rPr>
                          </m:ctrlPr>
                        </m:fPr>
                        <m:num>
                          <m:r>
                            <m:rPr>
                              <m:nor/>
                            </m:rPr>
                            <a:rPr lang="en-US" sz="1400" dirty="0"/>
                            <m:t>The</m:t>
                          </m:r>
                          <m:r>
                            <m:rPr>
                              <m:nor/>
                            </m:rPr>
                            <a:rPr lang="en-US" sz="1400" dirty="0"/>
                            <m:t> </m:t>
                          </m:r>
                          <m:r>
                            <m:rPr>
                              <m:nor/>
                            </m:rPr>
                            <a:rPr lang="en-US" sz="1400" dirty="0"/>
                            <m:t>number</m:t>
                          </m:r>
                          <m:r>
                            <m:rPr>
                              <m:nor/>
                            </m:rPr>
                            <a:rPr lang="en-US" sz="1400" dirty="0"/>
                            <m:t> </m:t>
                          </m:r>
                          <m:r>
                            <m:rPr>
                              <m:nor/>
                            </m:rPr>
                            <a:rPr lang="en-US" sz="1400" dirty="0"/>
                            <m:t>of</m:t>
                          </m:r>
                          <m:r>
                            <m:rPr>
                              <m:nor/>
                            </m:rPr>
                            <a:rPr lang="en-US" sz="1400" dirty="0"/>
                            <m:t> </m:t>
                          </m:r>
                          <m:r>
                            <m:rPr>
                              <m:nor/>
                            </m:rPr>
                            <a:rPr lang="en-US" sz="1400" dirty="0"/>
                            <m:t>samples</m:t>
                          </m:r>
                          <m:r>
                            <m:rPr>
                              <m:nor/>
                            </m:rPr>
                            <a:rPr lang="en-US" sz="1400" dirty="0"/>
                            <m:t> </m:t>
                          </m:r>
                          <m:r>
                            <m:rPr>
                              <m:nor/>
                            </m:rPr>
                            <a:rPr lang="en-US" sz="1400" dirty="0"/>
                            <m:t>where</m:t>
                          </m:r>
                          <m:r>
                            <m:rPr>
                              <m:nor/>
                            </m:rPr>
                            <a:rPr lang="en-US" sz="1400" dirty="0"/>
                            <m:t> </m:t>
                          </m:r>
                          <m:r>
                            <m:rPr>
                              <m:nor/>
                            </m:rPr>
                            <a:rPr lang="en-US" sz="1400" dirty="0"/>
                            <m:t>the</m:t>
                          </m:r>
                          <m:r>
                            <m:rPr>
                              <m:nor/>
                            </m:rPr>
                            <a:rPr lang="en-US" sz="1400" dirty="0"/>
                            <m:t> </m:t>
                          </m:r>
                          <m:r>
                            <m:rPr>
                              <m:nor/>
                            </m:rPr>
                            <a:rPr lang="en-US" sz="1400" dirty="0"/>
                            <m:t>event</m:t>
                          </m:r>
                          <m:r>
                            <m:rPr>
                              <m:nor/>
                            </m:rPr>
                            <a:rPr lang="en-US" sz="1400" dirty="0"/>
                            <m:t> </m:t>
                          </m:r>
                          <m:r>
                            <m:rPr>
                              <m:nor/>
                            </m:rPr>
                            <a:rPr lang="en-US" sz="1400" dirty="0"/>
                            <m:t>is</m:t>
                          </m:r>
                          <m:r>
                            <m:rPr>
                              <m:nor/>
                            </m:rPr>
                            <a:rPr lang="en-US" sz="1400" dirty="0"/>
                            <m:t> </m:t>
                          </m:r>
                          <m:r>
                            <m:rPr>
                              <m:nor/>
                            </m:rPr>
                            <a:rPr lang="en-US" sz="1400" dirty="0"/>
                            <m:t>true</m:t>
                          </m:r>
                        </m:num>
                        <m:den>
                          <m:r>
                            <m:rPr>
                              <m:sty m:val="p"/>
                            </m:rPr>
                            <a:rPr lang="en-US" sz="1400" b="0" i="0" smtClean="0">
                              <a:latin typeface="Cambria Math" panose="02040503050406030204" pitchFamily="18" charset="0"/>
                            </a:rPr>
                            <m:t>The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total</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size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of</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the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sample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space</m:t>
                          </m:r>
                        </m:den>
                      </m:f>
                    </m:oMath>
                  </m:oMathPara>
                </a14:m>
                <a:endParaRPr lang="en-US" sz="1400" dirty="0"/>
              </a:p>
            </p:txBody>
          </p:sp>
        </mc:Choice>
        <mc:Fallback xmlns="">
          <p:sp>
            <p:nvSpPr>
              <p:cNvPr id="5" name="TextBox 4">
                <a:extLst>
                  <a:ext uri="{FF2B5EF4-FFF2-40B4-BE49-F238E27FC236}">
                    <a16:creationId xmlns:a16="http://schemas.microsoft.com/office/drawing/2014/main" id="{5369DDBA-B38F-4CB0-A692-540F26FD9AD7}"/>
                  </a:ext>
                </a:extLst>
              </p:cNvPr>
              <p:cNvSpPr txBox="1">
                <a:spLocks noRot="1" noChangeAspect="1" noMove="1" noResize="1" noEditPoints="1" noAdjustHandles="1" noChangeArrowheads="1" noChangeShapeType="1" noTextEdit="1"/>
              </p:cNvSpPr>
              <p:nvPr/>
            </p:nvSpPr>
            <p:spPr>
              <a:xfrm>
                <a:off x="6876587" y="2103120"/>
                <a:ext cx="5155001" cy="536172"/>
              </a:xfrm>
              <a:prstGeom prst="rect">
                <a:avLst/>
              </a:prstGeom>
              <a:blipFill>
                <a:blip r:embed="rId5"/>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14056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AI Class Moving Forward</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From this point on in the class, most problems rely on fuzzy values, and fuzzily defined goals.</a:t>
            </a:r>
          </a:p>
          <a:p>
            <a:endParaRPr lang="en-US" sz="2400" dirty="0">
              <a:latin typeface="Helvetica" pitchFamily="2" charset="0"/>
            </a:endParaRPr>
          </a:p>
          <a:p>
            <a:r>
              <a:rPr lang="en-US" sz="2400" dirty="0">
                <a:latin typeface="Helvetica" pitchFamily="2" charset="0"/>
              </a:rPr>
              <a:t>Most problems will be solved with statistical manipulation.</a:t>
            </a:r>
          </a:p>
          <a:p>
            <a:endParaRPr lang="en-US" sz="2400" dirty="0">
              <a:latin typeface="Helvetica" pitchFamily="2" charset="0"/>
            </a:endParaRPr>
          </a:p>
          <a:p>
            <a:r>
              <a:rPr lang="en-US" sz="2400" dirty="0">
                <a:latin typeface="Helvetica" pitchFamily="2" charset="0"/>
              </a:rPr>
              <a:t>This means we need to brush off the dust on some </a:t>
            </a:r>
            <a:r>
              <a:rPr lang="en-US" sz="2400" b="1" dirty="0">
                <a:latin typeface="Helvetica" pitchFamily="2" charset="0"/>
              </a:rPr>
              <a:t>probability theory</a:t>
            </a:r>
            <a:r>
              <a:rPr lang="en-US" sz="2400" dirty="0">
                <a:latin typeface="Helvetica" pitchFamily="2" charset="0"/>
              </a:rPr>
              <a:t>.</a:t>
            </a:r>
            <a:endParaRPr lang="en-US" sz="2100" dirty="0">
              <a:latin typeface="Helvetica" pitchFamily="2" charset="0"/>
            </a:endParaRPr>
          </a:p>
        </p:txBody>
      </p:sp>
    </p:spTree>
    <p:extLst>
      <p:ext uri="{BB962C8B-B14F-4D97-AF65-F5344CB8AC3E}">
        <p14:creationId xmlns:p14="http://schemas.microsoft.com/office/powerpoint/2010/main" val="89785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fontScale="92500" lnSpcReduction="10000"/>
              </a:bodyPr>
              <a:lstStyle/>
              <a:p>
                <a:r>
                  <a:rPr lang="en-US" sz="2400" i="1" dirty="0">
                    <a:solidFill>
                      <a:schemeClr val="tx1"/>
                    </a:solidFill>
                    <a:latin typeface="Helvetica" pitchFamily="2" charset="0"/>
                  </a:rPr>
                  <a:t>P</a:t>
                </a:r>
                <a:r>
                  <a:rPr lang="en-US" sz="2400" dirty="0">
                    <a:solidFill>
                      <a:schemeClr val="tx1"/>
                    </a:solidFill>
                    <a:latin typeface="Helvetica" pitchFamily="2" charset="0"/>
                  </a:rPr>
                  <a:t>(doubles) =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6</m:t>
                        </m:r>
                      </m:num>
                      <m:den>
                        <m:r>
                          <a:rPr lang="en-US" sz="2400" i="1">
                            <a:solidFill>
                              <a:schemeClr val="tx1"/>
                            </a:solidFill>
                            <a:latin typeface="Cambria Math" panose="02040503050406030204" pitchFamily="18" charset="0"/>
                          </a:rPr>
                          <m:t>36</m:t>
                        </m:r>
                      </m:den>
                    </m:f>
                    <m:r>
                      <a:rPr lang="en-US" sz="2400" i="1">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6</m:t>
                        </m:r>
                      </m:den>
                    </m:f>
                  </m:oMath>
                </a14:m>
                <a:endParaRPr lang="en-US" sz="2400" dirty="0">
                  <a:solidFill>
                    <a:schemeClr val="tx1"/>
                  </a:solidFill>
                  <a:latin typeface="Helvetica" pitchFamily="2" charset="0"/>
                </a:endParaRPr>
              </a:p>
              <a:p>
                <a:pPr marL="0" indent="0">
                  <a:buNone/>
                </a:pPr>
                <a:endParaRPr lang="en-US" sz="24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endParaRPr lang="en-US" sz="22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endParaRPr lang="en-US" sz="20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331575" cy="3849624"/>
              </a:xfrm>
              <a:blipFill>
                <a:blip r:embed="rId3"/>
                <a:stretch>
                  <a:fillRect l="-5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3C458687-8DFB-6046-AB3D-FD5D203D5D82}"/>
              </a:ext>
            </a:extLst>
          </p:cNvPr>
          <p:cNvSpPr txBox="1"/>
          <p:nvPr/>
        </p:nvSpPr>
        <p:spPr>
          <a:xfrm>
            <a:off x="5081009" y="2016522"/>
            <a:ext cx="4834516" cy="646331"/>
          </a:xfrm>
          <a:prstGeom prst="rect">
            <a:avLst/>
          </a:prstGeom>
          <a:noFill/>
        </p:spPr>
        <p:txBody>
          <a:bodyPr wrap="square" rtlCol="0">
            <a:spAutoFit/>
          </a:bodyPr>
          <a:lstStyle/>
          <a:p>
            <a:pPr algn="ctr"/>
            <a:r>
              <a:rPr lang="en-US" dirty="0">
                <a:latin typeface="Helvetica" pitchFamily="2" charset="0"/>
              </a:rPr>
              <a:t>It’s six thirty-sixths!</a:t>
            </a:r>
          </a:p>
          <a:p>
            <a:pPr algn="ctr"/>
            <a:r>
              <a:rPr lang="en-US" dirty="0">
                <a:latin typeface="Helvetica" pitchFamily="2" charset="0"/>
              </a:rPr>
              <a:t>(which reduces down to just 1/6)</a:t>
            </a:r>
          </a:p>
        </p:txBody>
      </p:sp>
    </p:spTree>
    <p:extLst>
      <p:ext uri="{BB962C8B-B14F-4D97-AF65-F5344CB8AC3E}">
        <p14:creationId xmlns:p14="http://schemas.microsoft.com/office/powerpoint/2010/main" val="897066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fontScale="92500" lnSpcReduction="10000"/>
              </a:bodyPr>
              <a:lstStyle/>
              <a:p>
                <a:r>
                  <a:rPr lang="en-US" sz="2400" i="1" dirty="0">
                    <a:latin typeface="Helvetica" pitchFamily="2" charset="0"/>
                  </a:rPr>
                  <a:t>P</a:t>
                </a:r>
                <a:r>
                  <a:rPr lang="en-US" sz="2400" dirty="0">
                    <a:latin typeface="Helvetica" pitchFamily="2" charset="0"/>
                  </a:rPr>
                  <a:t>(doubles)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6</m:t>
                        </m:r>
                      </m:num>
                      <m:den>
                        <m:r>
                          <a:rPr lang="en-US" sz="2400" i="1">
                            <a:solidFill>
                              <a:srgbClr val="FF0000"/>
                            </a:solidFill>
                            <a:latin typeface="Cambria Math" panose="02040503050406030204" pitchFamily="18" charset="0"/>
                          </a:rPr>
                          <m:t>36</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oMath>
                </a14:m>
                <a:endParaRPr lang="en-US" sz="2400" dirty="0">
                  <a:latin typeface="Helvetica" pitchFamily="2" charset="0"/>
                </a:endParaRPr>
              </a:p>
              <a:p>
                <a:pPr marL="0" indent="0">
                  <a:buNone/>
                </a:pPr>
                <a:endParaRPr lang="en-US" sz="2400" dirty="0">
                  <a:latin typeface="Helvetica" pitchFamily="2" charset="0"/>
                </a:endParaRP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1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1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1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1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4,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1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1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2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2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2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2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4,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2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2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endParaRPr lang="en-US" sz="2200" dirty="0">
                  <a:solidFill>
                    <a:srgbClr val="FF0000"/>
                  </a:solidFill>
                  <a:latin typeface="Helvetica" pitchFamily="2" charset="0"/>
                </a:endParaRP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3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3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3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3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4,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3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3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4,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5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5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5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5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4,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5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5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6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6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6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6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4,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6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6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p>
              <a:p>
                <a:pPr marL="0" indent="0">
                  <a:buNone/>
                </a:pPr>
                <a:endParaRPr lang="en-US" sz="20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331575" cy="3849624"/>
              </a:xfrm>
              <a:blipFill>
                <a:blip r:embed="rId3"/>
                <a:stretch>
                  <a:fillRect l="-5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p:sp>
        <p:nvSpPr>
          <p:cNvPr id="7" name="TextBox 6">
            <a:extLst>
              <a:ext uri="{FF2B5EF4-FFF2-40B4-BE49-F238E27FC236}">
                <a16:creationId xmlns:a16="http://schemas.microsoft.com/office/drawing/2014/main" id="{A55C3ADF-4E88-164B-8F14-1F9069AC553A}"/>
              </a:ext>
            </a:extLst>
          </p:cNvPr>
          <p:cNvSpPr txBox="1"/>
          <p:nvPr/>
        </p:nvSpPr>
        <p:spPr>
          <a:xfrm>
            <a:off x="5081009" y="2016522"/>
            <a:ext cx="4834516" cy="923330"/>
          </a:xfrm>
          <a:prstGeom prst="rect">
            <a:avLst/>
          </a:prstGeom>
          <a:noFill/>
        </p:spPr>
        <p:txBody>
          <a:bodyPr wrap="square" rtlCol="0">
            <a:spAutoFit/>
          </a:bodyPr>
          <a:lstStyle/>
          <a:p>
            <a:pPr algn="ctr"/>
            <a:r>
              <a:rPr lang="en-US" dirty="0">
                <a:latin typeface="Helvetica" pitchFamily="2" charset="0"/>
              </a:rPr>
              <a:t>The denominator came from the sample space being size 36, i.e., there are 36 possible worlds when you roll two dice.</a:t>
            </a:r>
          </a:p>
        </p:txBody>
      </p:sp>
    </p:spTree>
    <p:extLst>
      <p:ext uri="{BB962C8B-B14F-4D97-AF65-F5344CB8AC3E}">
        <p14:creationId xmlns:p14="http://schemas.microsoft.com/office/powerpoint/2010/main" val="3488480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Rolling Dice: Sample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fontScale="92500" lnSpcReduction="10000"/>
              </a:bodyPr>
              <a:lstStyle/>
              <a:p>
                <a:r>
                  <a:rPr lang="en-US" sz="2400" i="1" dirty="0">
                    <a:latin typeface="Helvetica" pitchFamily="2" charset="0"/>
                  </a:rPr>
                  <a:t>P</a:t>
                </a:r>
                <a:r>
                  <a:rPr lang="en-US" sz="2400" dirty="0">
                    <a:latin typeface="Helvetica" pitchFamily="2" charset="0"/>
                  </a:rPr>
                  <a:t>(doubles) =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i="1" smtClean="0">
                            <a:solidFill>
                              <a:srgbClr val="FF0000"/>
                            </a:solidFill>
                            <a:latin typeface="Cambria Math" panose="02040503050406030204" pitchFamily="18" charset="0"/>
                          </a:rPr>
                          <m:t>6</m:t>
                        </m:r>
                      </m:num>
                      <m:den>
                        <m:r>
                          <a:rPr lang="en-US" sz="2400" i="1">
                            <a:solidFill>
                              <a:schemeClr val="tx1"/>
                            </a:solidFill>
                            <a:latin typeface="Cambria Math" panose="02040503050406030204" pitchFamily="18" charset="0"/>
                          </a:rPr>
                          <m:t>36</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oMath>
                </a14:m>
                <a:endParaRPr lang="en-US" sz="2400" dirty="0">
                  <a:latin typeface="Helvetica" pitchFamily="2" charset="0"/>
                </a:endParaRPr>
              </a:p>
              <a:p>
                <a:pPr marL="0" indent="0">
                  <a:buNone/>
                </a:pPr>
                <a:endParaRPr lang="en-US" sz="2400" dirty="0">
                  <a:latin typeface="Helvetica" pitchFamily="2" charset="0"/>
                </a:endParaRP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1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2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endParaRPr lang="en-US" sz="22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3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4</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5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a:t>
                </a:r>
                <a:r>
                  <a:rPr lang="en-US" sz="2000" dirty="0">
                    <a:latin typeface="Helvetica" pitchFamily="2" charset="0"/>
                  </a:rPr>
                  <a:t>,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a:t>
                </a: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6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p>
              <a:p>
                <a:pPr marL="0" indent="0">
                  <a:buNone/>
                </a:pPr>
                <a:endParaRPr lang="en-US" sz="20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331575" cy="3849624"/>
              </a:xfrm>
              <a:blipFill>
                <a:blip r:embed="rId3"/>
                <a:stretch>
                  <a:fillRect l="-5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p:sp>
        <p:nvSpPr>
          <p:cNvPr id="7" name="TextBox 6">
            <a:extLst>
              <a:ext uri="{FF2B5EF4-FFF2-40B4-BE49-F238E27FC236}">
                <a16:creationId xmlns:a16="http://schemas.microsoft.com/office/drawing/2014/main" id="{A55C3ADF-4E88-164B-8F14-1F9069AC553A}"/>
              </a:ext>
            </a:extLst>
          </p:cNvPr>
          <p:cNvSpPr txBox="1"/>
          <p:nvPr/>
        </p:nvSpPr>
        <p:spPr>
          <a:xfrm>
            <a:off x="5081009" y="2016522"/>
            <a:ext cx="4834516" cy="923330"/>
          </a:xfrm>
          <a:prstGeom prst="rect">
            <a:avLst/>
          </a:prstGeom>
          <a:noFill/>
        </p:spPr>
        <p:txBody>
          <a:bodyPr wrap="square" rtlCol="0">
            <a:spAutoFit/>
          </a:bodyPr>
          <a:lstStyle/>
          <a:p>
            <a:pPr algn="ctr"/>
            <a:r>
              <a:rPr lang="en-US" dirty="0">
                <a:latin typeface="Helvetica" pitchFamily="2" charset="0"/>
              </a:rPr>
              <a:t>The numerator came from there being 6 possible worlds where the event is true, i.e., where both dice show the same value.</a:t>
            </a:r>
          </a:p>
        </p:txBody>
      </p:sp>
    </p:spTree>
    <p:extLst>
      <p:ext uri="{BB962C8B-B14F-4D97-AF65-F5344CB8AC3E}">
        <p14:creationId xmlns:p14="http://schemas.microsoft.com/office/powerpoint/2010/main" val="3125802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10000"/>
          </a:bodyPr>
          <a:lstStyle/>
          <a:p>
            <a:r>
              <a:rPr lang="en-US" sz="2400" dirty="0">
                <a:latin typeface="Helvetica" pitchFamily="2" charset="0"/>
              </a:rPr>
              <a:t>Sometimes you just *know* certain probabilities.</a:t>
            </a:r>
          </a:p>
          <a:p>
            <a:pPr lvl="1"/>
            <a:r>
              <a:rPr lang="en-US" sz="2200" dirty="0">
                <a:latin typeface="Helvetica" pitchFamily="2" charset="0"/>
              </a:rPr>
              <a:t>Maybe they were given to you in a problem description!</a:t>
            </a:r>
          </a:p>
          <a:p>
            <a:pPr lvl="1"/>
            <a:r>
              <a:rPr lang="en-US" sz="2200" dirty="0">
                <a:latin typeface="Helvetica" pitchFamily="2" charset="0"/>
              </a:rPr>
              <a:t>Maybe you can compute on your own without any additional information!</a:t>
            </a:r>
          </a:p>
          <a:p>
            <a:pPr lvl="2"/>
            <a:r>
              <a:rPr lang="en-US" sz="2100" dirty="0">
                <a:latin typeface="Helvetica" pitchFamily="2" charset="0"/>
              </a:rPr>
              <a:t>Like what we just did with rolling two six sided dice!</a:t>
            </a:r>
          </a:p>
          <a:p>
            <a:endParaRPr lang="en-US" sz="2400" dirty="0">
              <a:latin typeface="Helvetica" pitchFamily="2" charset="0"/>
            </a:endParaRPr>
          </a:p>
          <a:p>
            <a:r>
              <a:rPr lang="en-US" sz="2400" dirty="0">
                <a:latin typeface="Helvetica" pitchFamily="2" charset="0"/>
              </a:rPr>
              <a:t>These probabilities don’t depend on anything else, and are thus </a:t>
            </a:r>
            <a:r>
              <a:rPr lang="en-US" sz="2400" b="1" dirty="0">
                <a:latin typeface="Helvetica" pitchFamily="2" charset="0"/>
              </a:rPr>
              <a:t>unconditional</a:t>
            </a:r>
            <a:r>
              <a:rPr lang="en-US" sz="2400" dirty="0">
                <a:latin typeface="Helvetica" pitchFamily="2" charset="0"/>
              </a:rPr>
              <a:t>. </a:t>
            </a:r>
          </a:p>
          <a:p>
            <a:pPr lvl="1"/>
            <a:r>
              <a:rPr lang="en-US" sz="2200" dirty="0">
                <a:latin typeface="Helvetica" pitchFamily="2" charset="0"/>
              </a:rPr>
              <a:t>The fancy term for this is </a:t>
            </a:r>
            <a:r>
              <a:rPr lang="en-US" sz="2200" b="1" dirty="0">
                <a:latin typeface="Helvetica" pitchFamily="2" charset="0"/>
              </a:rPr>
              <a:t>prior probability</a:t>
            </a:r>
            <a:r>
              <a:rPr lang="en-US" sz="2200" dirty="0">
                <a:latin typeface="Helvetica" pitchFamily="2" charset="0"/>
              </a:rPr>
              <a:t>.</a:t>
            </a:r>
          </a:p>
          <a:p>
            <a:endParaRPr lang="en-US" sz="2400" dirty="0">
              <a:latin typeface="Helvetica" pitchFamily="2" charset="0"/>
            </a:endParaRPr>
          </a:p>
          <a:p>
            <a:r>
              <a:rPr lang="en-US" sz="2400" dirty="0">
                <a:latin typeface="Helvetica" pitchFamily="2" charset="0"/>
              </a:rPr>
              <a:t>The prior probability of an event is the degree of belief that it will happen in the absence of any other evidence or information.</a:t>
            </a:r>
          </a:p>
        </p:txBody>
      </p:sp>
    </p:spTree>
    <p:extLst>
      <p:ext uri="{BB962C8B-B14F-4D97-AF65-F5344CB8AC3E}">
        <p14:creationId xmlns:p14="http://schemas.microsoft.com/office/powerpoint/2010/main" val="1789545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1981839"/>
            <a:ext cx="11331575" cy="3849624"/>
          </a:xfrm>
        </p:spPr>
        <p:txBody>
          <a:bodyPr>
            <a:normAutofit/>
          </a:bodyPr>
          <a:lstStyle/>
          <a:p>
            <a:pPr marL="0" indent="0">
              <a:buNone/>
            </a:pPr>
            <a:r>
              <a:rPr lang="en-US" sz="2400" dirty="0">
                <a:latin typeface="Helvetica" pitchFamily="2" charset="0"/>
              </a:rPr>
              <a:t>So, technically speaking, the question we had been asking before was really:</a:t>
            </a:r>
          </a:p>
          <a:p>
            <a:pPr marL="0" indent="0">
              <a:buNone/>
            </a:pPr>
            <a:endParaRPr lang="en-US" sz="2400" dirty="0">
              <a:latin typeface="Helvetica" pitchFamily="2" charset="0"/>
            </a:endParaRPr>
          </a:p>
          <a:p>
            <a:pPr marL="0" indent="0">
              <a:buNone/>
            </a:pPr>
            <a:r>
              <a:rPr lang="en-US" sz="2400" dirty="0">
                <a:latin typeface="Helvetica" pitchFamily="2" charset="0"/>
              </a:rPr>
              <a:t>What is the </a:t>
            </a:r>
            <a:r>
              <a:rPr lang="en-US" sz="2400" b="1" dirty="0">
                <a:latin typeface="Helvetica" pitchFamily="2" charset="0"/>
              </a:rPr>
              <a:t>prior</a:t>
            </a:r>
            <a:r>
              <a:rPr lang="en-US" sz="2400" dirty="0">
                <a:latin typeface="Helvetica" pitchFamily="2" charset="0"/>
              </a:rPr>
              <a:t> probability that doubles will be rolled?</a:t>
            </a:r>
          </a:p>
          <a:p>
            <a:pPr marL="0" indent="0">
              <a:buNone/>
            </a:pPr>
            <a:endParaRPr lang="en-US" sz="2400" dirty="0">
              <a:latin typeface="Helvetica" pitchFamily="2" charset="0"/>
            </a:endParaRPr>
          </a:p>
          <a:p>
            <a:pPr marL="0" indent="0" algn="ctr">
              <a:buNone/>
            </a:pPr>
            <a:r>
              <a:rPr lang="en-US" sz="2400" i="1" dirty="0">
                <a:latin typeface="Helvetica" pitchFamily="2" charset="0"/>
              </a:rPr>
              <a:t>P</a:t>
            </a:r>
            <a:r>
              <a:rPr lang="en-US" sz="2400" dirty="0">
                <a:latin typeface="Helvetica" pitchFamily="2" charset="0"/>
              </a:rPr>
              <a:t>(doubles) = ?</a:t>
            </a:r>
          </a:p>
          <a:p>
            <a:endParaRPr lang="en-US" sz="2400" dirty="0">
              <a:latin typeface="Helvetica" pitchFamily="2" charset="0"/>
            </a:endParaRPr>
          </a:p>
          <a:p>
            <a:pPr marL="0" indent="0">
              <a:buNone/>
            </a:pPr>
            <a:endParaRPr lang="en-US" sz="2000" dirty="0">
              <a:latin typeface="Helvetica" pitchFamily="2" charset="0"/>
            </a:endParaRP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
        <p:nvSpPr>
          <p:cNvPr id="5" name="Left Brace 4">
            <a:extLst>
              <a:ext uri="{FF2B5EF4-FFF2-40B4-BE49-F238E27FC236}">
                <a16:creationId xmlns:a16="http://schemas.microsoft.com/office/drawing/2014/main" id="{50D1B458-2DC4-5045-9C06-564B5624BF20}"/>
              </a:ext>
            </a:extLst>
          </p:cNvPr>
          <p:cNvSpPr/>
          <p:nvPr/>
        </p:nvSpPr>
        <p:spPr>
          <a:xfrm rot="16200000">
            <a:off x="5224514" y="4623693"/>
            <a:ext cx="119029" cy="321198"/>
          </a:xfrm>
          <a:prstGeom prst="leftBrace">
            <a:avLst>
              <a:gd name="adj1" fmla="val 317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639956D-11DA-A541-B48C-A598A3F7B225}"/>
              </a:ext>
            </a:extLst>
          </p:cNvPr>
          <p:cNvSpPr txBox="1"/>
          <p:nvPr/>
        </p:nvSpPr>
        <p:spPr>
          <a:xfrm>
            <a:off x="2866770" y="5021868"/>
            <a:ext cx="4834516" cy="923330"/>
          </a:xfrm>
          <a:prstGeom prst="rect">
            <a:avLst/>
          </a:prstGeom>
          <a:noFill/>
        </p:spPr>
        <p:txBody>
          <a:bodyPr wrap="square" rtlCol="0">
            <a:spAutoFit/>
          </a:bodyPr>
          <a:lstStyle/>
          <a:p>
            <a:pPr algn="ctr"/>
            <a:r>
              <a:rPr lang="en-US" dirty="0">
                <a:latin typeface="Helvetica" pitchFamily="2" charset="0"/>
              </a:rPr>
              <a:t>Remember: italicized P can be read as:</a:t>
            </a:r>
          </a:p>
          <a:p>
            <a:pPr algn="ctr"/>
            <a:endParaRPr lang="en-US" dirty="0">
              <a:latin typeface="Helvetica" pitchFamily="2" charset="0"/>
            </a:endParaRPr>
          </a:p>
          <a:p>
            <a:pPr algn="ctr"/>
            <a:r>
              <a:rPr lang="en-US" dirty="0">
                <a:latin typeface="Helvetica" pitchFamily="2" charset="0"/>
              </a:rPr>
              <a:t>“The probability of”</a:t>
            </a:r>
          </a:p>
        </p:txBody>
      </p:sp>
    </p:spTree>
    <p:extLst>
      <p:ext uri="{BB962C8B-B14F-4D97-AF65-F5344CB8AC3E}">
        <p14:creationId xmlns:p14="http://schemas.microsoft.com/office/powerpoint/2010/main" val="140683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a:bodyPr>
          <a:lstStyle/>
          <a:p>
            <a:pPr marL="0" indent="0">
              <a:buNone/>
            </a:pPr>
            <a:r>
              <a:rPr lang="en-US" sz="2400" dirty="0">
                <a:latin typeface="Helvetica" pitchFamily="2" charset="0"/>
              </a:rPr>
              <a:t>What is the </a:t>
            </a:r>
            <a:r>
              <a:rPr lang="en-US" sz="2400" b="1" dirty="0">
                <a:latin typeface="Helvetica" pitchFamily="2" charset="0"/>
              </a:rPr>
              <a:t>prior</a:t>
            </a:r>
            <a:r>
              <a:rPr lang="en-US" sz="2400" dirty="0">
                <a:latin typeface="Helvetica" pitchFamily="2" charset="0"/>
              </a:rPr>
              <a:t> probability that doubles will be rolled?</a:t>
            </a:r>
          </a:p>
          <a:p>
            <a:pPr marL="0" indent="0">
              <a:buNone/>
            </a:pPr>
            <a:endParaRPr lang="en-US" sz="2400" dirty="0">
              <a:latin typeface="Helvetica" pitchFamily="2" charset="0"/>
            </a:endParaRPr>
          </a:p>
          <a:p>
            <a:pPr marL="0" indent="0" algn="ctr">
              <a:buNone/>
            </a:pPr>
            <a:r>
              <a:rPr lang="en-US" sz="2400" i="1" dirty="0">
                <a:latin typeface="Helvetica" pitchFamily="2" charset="0"/>
              </a:rPr>
              <a:t>P</a:t>
            </a:r>
            <a:r>
              <a:rPr lang="en-US" sz="2400" dirty="0">
                <a:latin typeface="Helvetica" pitchFamily="2" charset="0"/>
              </a:rPr>
              <a:t>(doubles) = ?</a:t>
            </a:r>
          </a:p>
          <a:p>
            <a:endParaRPr lang="en-US" sz="2400" dirty="0">
              <a:latin typeface="Helvetica" pitchFamily="2" charset="0"/>
            </a:endParaRPr>
          </a:p>
          <a:p>
            <a:pPr marL="0" indent="0">
              <a:buNone/>
            </a:pPr>
            <a:endParaRPr lang="en-US" sz="2000" dirty="0">
              <a:latin typeface="Helvetica" pitchFamily="2" charset="0"/>
            </a:endParaRPr>
          </a:p>
        </p:txBody>
      </p:sp>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3"/>
          <a:stretch>
            <a:fillRect/>
          </a:stretch>
        </p:blipFill>
        <p:spPr>
          <a:xfrm>
            <a:off x="9915525" y="325120"/>
            <a:ext cx="1778000" cy="1778000"/>
          </a:xfrm>
          <a:prstGeom prst="rect">
            <a:avLst/>
          </a:prstGeom>
        </p:spPr>
      </p:pic>
      <p:sp>
        <p:nvSpPr>
          <p:cNvPr id="5" name="Left Brace 4">
            <a:extLst>
              <a:ext uri="{FF2B5EF4-FFF2-40B4-BE49-F238E27FC236}">
                <a16:creationId xmlns:a16="http://schemas.microsoft.com/office/drawing/2014/main" id="{50D1B458-2DC4-5045-9C06-564B5624BF20}"/>
              </a:ext>
            </a:extLst>
          </p:cNvPr>
          <p:cNvSpPr/>
          <p:nvPr/>
        </p:nvSpPr>
        <p:spPr>
          <a:xfrm rot="16200000">
            <a:off x="5822445" y="2974150"/>
            <a:ext cx="207955" cy="1605986"/>
          </a:xfrm>
          <a:prstGeom prst="leftBrace">
            <a:avLst>
              <a:gd name="adj1" fmla="val 317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639956D-11DA-A541-B48C-A598A3F7B225}"/>
              </a:ext>
            </a:extLst>
          </p:cNvPr>
          <p:cNvSpPr txBox="1"/>
          <p:nvPr/>
        </p:nvSpPr>
        <p:spPr>
          <a:xfrm>
            <a:off x="3678742" y="4027932"/>
            <a:ext cx="4834516" cy="923330"/>
          </a:xfrm>
          <a:prstGeom prst="rect">
            <a:avLst/>
          </a:prstGeom>
          <a:noFill/>
        </p:spPr>
        <p:txBody>
          <a:bodyPr wrap="square" rtlCol="0">
            <a:spAutoFit/>
          </a:bodyPr>
          <a:lstStyle/>
          <a:p>
            <a:pPr algn="ctr"/>
            <a:r>
              <a:rPr lang="en-US" dirty="0">
                <a:latin typeface="Helvetica" pitchFamily="2" charset="0"/>
              </a:rPr>
              <a:t>So this whole thing is:</a:t>
            </a:r>
          </a:p>
          <a:p>
            <a:pPr algn="ctr"/>
            <a:endParaRPr lang="en-US" dirty="0">
              <a:latin typeface="Helvetica" pitchFamily="2" charset="0"/>
            </a:endParaRPr>
          </a:p>
          <a:p>
            <a:pPr algn="ctr"/>
            <a:r>
              <a:rPr lang="en-US" dirty="0">
                <a:latin typeface="Helvetica" pitchFamily="2" charset="0"/>
              </a:rPr>
              <a:t>“The probability of rolling doubles is ?”</a:t>
            </a:r>
          </a:p>
        </p:txBody>
      </p:sp>
    </p:spTree>
    <p:extLst>
      <p:ext uri="{BB962C8B-B14F-4D97-AF65-F5344CB8AC3E}">
        <p14:creationId xmlns:p14="http://schemas.microsoft.com/office/powerpoint/2010/main" val="1649578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If you’re still not super clear on what prior / unconditional probability is, it might help to talk about it’s opposite.</a:t>
            </a:r>
          </a:p>
          <a:p>
            <a:endParaRPr lang="en-US" sz="2400" dirty="0">
              <a:latin typeface="Helvetica" pitchFamily="2" charset="0"/>
            </a:endParaRPr>
          </a:p>
          <a:p>
            <a:r>
              <a:rPr lang="en-US" sz="2400" dirty="0">
                <a:latin typeface="Helvetica" pitchFamily="2" charset="0"/>
              </a:rPr>
              <a:t>Because sometimes probabilities *are* </a:t>
            </a:r>
            <a:r>
              <a:rPr lang="en-US" sz="2400" b="1" dirty="0">
                <a:latin typeface="Helvetica" pitchFamily="2" charset="0"/>
              </a:rPr>
              <a:t>conditional probabilities</a:t>
            </a:r>
            <a:r>
              <a:rPr lang="en-US" sz="2400" dirty="0">
                <a:latin typeface="Helvetica" pitchFamily="2" charset="0"/>
              </a:rPr>
              <a:t>. </a:t>
            </a:r>
          </a:p>
          <a:p>
            <a:pPr lvl="1"/>
            <a:r>
              <a:rPr lang="en-US" sz="2200" dirty="0">
                <a:latin typeface="Helvetica" pitchFamily="2" charset="0"/>
              </a:rPr>
              <a:t>The fancy word for that: </a:t>
            </a:r>
            <a:r>
              <a:rPr lang="en-US" sz="2200" b="1" dirty="0">
                <a:latin typeface="Helvetica" pitchFamily="2" charset="0"/>
              </a:rPr>
              <a:t>posterior probability.</a:t>
            </a:r>
            <a:endParaRPr lang="en-US" sz="2200" dirty="0">
              <a:latin typeface="Helvetica" pitchFamily="2" charset="0"/>
            </a:endParaRPr>
          </a:p>
          <a:p>
            <a:pPr marL="0" indent="0">
              <a:buNone/>
            </a:pPr>
            <a:endParaRPr lang="en-US" sz="2400" dirty="0">
              <a:latin typeface="Helvetica" pitchFamily="2" charset="0"/>
            </a:endParaRPr>
          </a:p>
          <a:p>
            <a:pPr marL="0" indent="0">
              <a:buNone/>
            </a:pPr>
            <a:r>
              <a:rPr lang="en-US" sz="2400" dirty="0">
                <a:latin typeface="Helvetica" pitchFamily="2" charset="0"/>
              </a:rPr>
              <a:t>The degree of belief that an event will happen </a:t>
            </a:r>
            <a:r>
              <a:rPr lang="en-US" sz="2400" i="1" dirty="0">
                <a:latin typeface="Helvetica" pitchFamily="2" charset="0"/>
              </a:rPr>
              <a:t>given some evidence</a:t>
            </a:r>
            <a:r>
              <a:rPr lang="en-US" sz="2400" dirty="0">
                <a:latin typeface="Helvetica" pitchFamily="2" charset="0"/>
              </a:rPr>
              <a:t>.</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4164551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We write posterior probabilities like this:</a:t>
            </a:r>
          </a:p>
          <a:p>
            <a:pPr marL="0" indent="0">
              <a:buNone/>
            </a:pPr>
            <a:endParaRPr lang="en-US" sz="2400" dirty="0">
              <a:latin typeface="Helvetica" pitchFamily="2" charset="0"/>
            </a:endParaRPr>
          </a:p>
          <a:p>
            <a:pPr marL="0" indent="0" algn="ctr">
              <a:buNone/>
            </a:pPr>
            <a:r>
              <a:rPr lang="en-US" sz="2400" i="1" dirty="0">
                <a:latin typeface="Helvetica" pitchFamily="2" charset="0"/>
              </a:rPr>
              <a:t>P</a:t>
            </a:r>
            <a:r>
              <a:rPr lang="en-US" sz="2400" dirty="0">
                <a:latin typeface="Helvetica" pitchFamily="2" charset="0"/>
              </a:rPr>
              <a:t>( event | </a:t>
            </a:r>
            <a:r>
              <a:rPr lang="en-US" sz="2400" dirty="0" err="1">
                <a:latin typeface="Helvetica" pitchFamily="2" charset="0"/>
              </a:rPr>
              <a:t>otherEvents</a:t>
            </a:r>
            <a:r>
              <a:rPr lang="en-US" sz="2400" dirty="0">
                <a:latin typeface="Helvetica" pitchFamily="2" charset="0"/>
              </a:rPr>
              <a:t> )</a:t>
            </a:r>
          </a:p>
          <a:p>
            <a:pPr marL="0" indent="0">
              <a:buNone/>
            </a:pPr>
            <a:endParaRPr lang="en-US" sz="2400" dirty="0">
              <a:latin typeface="Helvetica" pitchFamily="2" charset="0"/>
            </a:endParaRPr>
          </a:p>
        </p:txBody>
      </p:sp>
      <p:sp>
        <p:nvSpPr>
          <p:cNvPr id="4" name="Left Brace 3">
            <a:extLst>
              <a:ext uri="{FF2B5EF4-FFF2-40B4-BE49-F238E27FC236}">
                <a16:creationId xmlns:a16="http://schemas.microsoft.com/office/drawing/2014/main" id="{878061DA-3FE4-D64B-8EF5-A241C728644A}"/>
              </a:ext>
            </a:extLst>
          </p:cNvPr>
          <p:cNvSpPr/>
          <p:nvPr/>
        </p:nvSpPr>
        <p:spPr>
          <a:xfrm rot="16200000">
            <a:off x="5563585" y="3783993"/>
            <a:ext cx="517145" cy="214312"/>
          </a:xfrm>
          <a:prstGeom prst="leftBrace">
            <a:avLst>
              <a:gd name="adj1" fmla="val 317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9ABA0E1-73F1-1042-B6EF-1684E2FE023F}"/>
              </a:ext>
            </a:extLst>
          </p:cNvPr>
          <p:cNvSpPr txBox="1"/>
          <p:nvPr/>
        </p:nvSpPr>
        <p:spPr>
          <a:xfrm>
            <a:off x="4701012" y="4235271"/>
            <a:ext cx="2456602" cy="1477328"/>
          </a:xfrm>
          <a:prstGeom prst="rect">
            <a:avLst/>
          </a:prstGeom>
          <a:noFill/>
        </p:spPr>
        <p:txBody>
          <a:bodyPr wrap="square" rtlCol="0">
            <a:spAutoFit/>
          </a:bodyPr>
          <a:lstStyle/>
          <a:p>
            <a:pPr algn="ctr"/>
            <a:r>
              <a:rPr lang="en-US" dirty="0">
                <a:latin typeface="Helvetica" pitchFamily="2" charset="0"/>
              </a:rPr>
              <a:t>This vertical bar should be read as</a:t>
            </a:r>
          </a:p>
          <a:p>
            <a:pPr algn="ctr"/>
            <a:endParaRPr lang="en-US" dirty="0">
              <a:latin typeface="Helvetica" pitchFamily="2" charset="0"/>
            </a:endParaRPr>
          </a:p>
          <a:p>
            <a:pPr algn="ctr"/>
            <a:r>
              <a:rPr lang="en-US" dirty="0">
                <a:latin typeface="Helvetica" pitchFamily="2" charset="0"/>
              </a:rPr>
              <a:t> “given” or</a:t>
            </a:r>
          </a:p>
          <a:p>
            <a:pPr algn="ctr"/>
            <a:r>
              <a:rPr lang="en-US" dirty="0">
                <a:latin typeface="Helvetica" pitchFamily="2" charset="0"/>
              </a:rPr>
              <a:t>“given that”</a:t>
            </a:r>
          </a:p>
        </p:txBody>
      </p:sp>
    </p:spTree>
    <p:extLst>
      <p:ext uri="{BB962C8B-B14F-4D97-AF65-F5344CB8AC3E}">
        <p14:creationId xmlns:p14="http://schemas.microsoft.com/office/powerpoint/2010/main" val="936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We write posterior probabilities like this:</a:t>
            </a:r>
          </a:p>
          <a:p>
            <a:pPr marL="0" indent="0">
              <a:buNone/>
            </a:pPr>
            <a:endParaRPr lang="en-US" sz="2400" dirty="0">
              <a:latin typeface="Helvetica" pitchFamily="2" charset="0"/>
            </a:endParaRPr>
          </a:p>
          <a:p>
            <a:pPr marL="0" indent="0" algn="ctr">
              <a:buNone/>
            </a:pPr>
            <a:r>
              <a:rPr lang="en-US" sz="2400" i="1" dirty="0">
                <a:latin typeface="Helvetica" pitchFamily="2" charset="0"/>
              </a:rPr>
              <a:t>P</a:t>
            </a:r>
            <a:r>
              <a:rPr lang="en-US" sz="2400" dirty="0">
                <a:latin typeface="Helvetica" pitchFamily="2" charset="0"/>
              </a:rPr>
              <a:t>( event | </a:t>
            </a:r>
            <a:r>
              <a:rPr lang="en-US" sz="2400" dirty="0" err="1">
                <a:latin typeface="Helvetica" pitchFamily="2" charset="0"/>
              </a:rPr>
              <a:t>otherEvent</a:t>
            </a:r>
            <a:r>
              <a:rPr lang="en-US" sz="2400" dirty="0">
                <a:latin typeface="Helvetica" pitchFamily="2" charset="0"/>
              </a:rPr>
              <a:t> )</a:t>
            </a:r>
          </a:p>
          <a:p>
            <a:pPr marL="0" indent="0">
              <a:buNone/>
            </a:pPr>
            <a:endParaRPr lang="en-US" sz="2400" dirty="0">
              <a:latin typeface="Helvetica" pitchFamily="2" charset="0"/>
            </a:endParaRPr>
          </a:p>
        </p:txBody>
      </p:sp>
      <p:sp>
        <p:nvSpPr>
          <p:cNvPr id="4" name="Left Brace 3">
            <a:extLst>
              <a:ext uri="{FF2B5EF4-FFF2-40B4-BE49-F238E27FC236}">
                <a16:creationId xmlns:a16="http://schemas.microsoft.com/office/drawing/2014/main" id="{878061DA-3FE4-D64B-8EF5-A241C728644A}"/>
              </a:ext>
            </a:extLst>
          </p:cNvPr>
          <p:cNvSpPr/>
          <p:nvPr/>
        </p:nvSpPr>
        <p:spPr>
          <a:xfrm rot="16200000">
            <a:off x="5013518" y="3605399"/>
            <a:ext cx="517145" cy="800100"/>
          </a:xfrm>
          <a:prstGeom prst="leftBrace">
            <a:avLst>
              <a:gd name="adj1" fmla="val 317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9ABA0E1-73F1-1042-B6EF-1684E2FE023F}"/>
              </a:ext>
            </a:extLst>
          </p:cNvPr>
          <p:cNvSpPr txBox="1"/>
          <p:nvPr/>
        </p:nvSpPr>
        <p:spPr>
          <a:xfrm>
            <a:off x="4271963" y="4352948"/>
            <a:ext cx="2171700" cy="1200329"/>
          </a:xfrm>
          <a:prstGeom prst="rect">
            <a:avLst/>
          </a:prstGeom>
          <a:noFill/>
        </p:spPr>
        <p:txBody>
          <a:bodyPr wrap="square" rtlCol="0">
            <a:spAutoFit/>
          </a:bodyPr>
          <a:lstStyle/>
          <a:p>
            <a:pPr algn="ctr"/>
            <a:r>
              <a:rPr lang="en-US" dirty="0">
                <a:latin typeface="Helvetica" pitchFamily="2" charset="0"/>
              </a:rPr>
              <a:t>To the left of the bar is the event that you are finding the probability of.</a:t>
            </a:r>
          </a:p>
        </p:txBody>
      </p:sp>
    </p:spTree>
    <p:extLst>
      <p:ext uri="{BB962C8B-B14F-4D97-AF65-F5344CB8AC3E}">
        <p14:creationId xmlns:p14="http://schemas.microsoft.com/office/powerpoint/2010/main" val="2069917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We write posterior probabilities like this:</a:t>
            </a:r>
          </a:p>
          <a:p>
            <a:pPr marL="0" indent="0">
              <a:buNone/>
            </a:pPr>
            <a:endParaRPr lang="en-US" sz="2400" dirty="0">
              <a:latin typeface="Helvetica" pitchFamily="2" charset="0"/>
            </a:endParaRPr>
          </a:p>
          <a:p>
            <a:pPr marL="0" indent="0" algn="ctr">
              <a:buNone/>
            </a:pPr>
            <a:r>
              <a:rPr lang="en-US" sz="2400" i="1" dirty="0">
                <a:latin typeface="Helvetica" pitchFamily="2" charset="0"/>
              </a:rPr>
              <a:t>P</a:t>
            </a:r>
            <a:r>
              <a:rPr lang="en-US" sz="2400" dirty="0">
                <a:latin typeface="Helvetica" pitchFamily="2" charset="0"/>
              </a:rPr>
              <a:t>( event | </a:t>
            </a:r>
            <a:r>
              <a:rPr lang="en-US" sz="2400" dirty="0" err="1">
                <a:latin typeface="Helvetica" pitchFamily="2" charset="0"/>
              </a:rPr>
              <a:t>otherEvent</a:t>
            </a:r>
            <a:r>
              <a:rPr lang="en-US" sz="2400" dirty="0">
                <a:latin typeface="Helvetica" pitchFamily="2" charset="0"/>
              </a:rPr>
              <a:t> )</a:t>
            </a:r>
          </a:p>
          <a:p>
            <a:pPr marL="0" indent="0">
              <a:buNone/>
            </a:pPr>
            <a:endParaRPr lang="en-US" sz="2400" dirty="0">
              <a:latin typeface="Helvetica" pitchFamily="2" charset="0"/>
            </a:endParaRPr>
          </a:p>
        </p:txBody>
      </p:sp>
      <p:sp>
        <p:nvSpPr>
          <p:cNvPr id="4" name="Left Brace 3">
            <a:extLst>
              <a:ext uri="{FF2B5EF4-FFF2-40B4-BE49-F238E27FC236}">
                <a16:creationId xmlns:a16="http://schemas.microsoft.com/office/drawing/2014/main" id="{878061DA-3FE4-D64B-8EF5-A241C728644A}"/>
              </a:ext>
            </a:extLst>
          </p:cNvPr>
          <p:cNvSpPr/>
          <p:nvPr/>
        </p:nvSpPr>
        <p:spPr>
          <a:xfrm rot="16200000">
            <a:off x="6406549" y="3312505"/>
            <a:ext cx="517145" cy="1414462"/>
          </a:xfrm>
          <a:prstGeom prst="leftBrace">
            <a:avLst>
              <a:gd name="adj1" fmla="val 317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9ABA0E1-73F1-1042-B6EF-1684E2FE023F}"/>
              </a:ext>
            </a:extLst>
          </p:cNvPr>
          <p:cNvSpPr txBox="1"/>
          <p:nvPr/>
        </p:nvSpPr>
        <p:spPr>
          <a:xfrm>
            <a:off x="5579271" y="4367235"/>
            <a:ext cx="2171700" cy="2031325"/>
          </a:xfrm>
          <a:prstGeom prst="rect">
            <a:avLst/>
          </a:prstGeom>
          <a:noFill/>
        </p:spPr>
        <p:txBody>
          <a:bodyPr wrap="square" rtlCol="0">
            <a:spAutoFit/>
          </a:bodyPr>
          <a:lstStyle/>
          <a:p>
            <a:pPr algn="ctr"/>
            <a:r>
              <a:rPr lang="en-US" dirty="0">
                <a:latin typeface="Helvetica" pitchFamily="2" charset="0"/>
              </a:rPr>
              <a:t>And to the right of the bar is </a:t>
            </a:r>
            <a:r>
              <a:rPr lang="en-US" b="1" dirty="0">
                <a:latin typeface="Helvetica" pitchFamily="2" charset="0"/>
              </a:rPr>
              <a:t>evidence</a:t>
            </a:r>
            <a:r>
              <a:rPr lang="en-US" dirty="0">
                <a:latin typeface="Helvetica" pitchFamily="2" charset="0"/>
              </a:rPr>
              <a:t> that we’ve seen that might influence the probability of the event happening.</a:t>
            </a:r>
          </a:p>
        </p:txBody>
      </p:sp>
    </p:spTree>
    <p:extLst>
      <p:ext uri="{BB962C8B-B14F-4D97-AF65-F5344CB8AC3E}">
        <p14:creationId xmlns:p14="http://schemas.microsoft.com/office/powerpoint/2010/main" val="759793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Disclaimer</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As with other “new section” days in this class, e.g., when we transitioned into talking about logic…</a:t>
            </a:r>
          </a:p>
          <a:p>
            <a:endParaRPr lang="en-US" sz="2400" dirty="0">
              <a:latin typeface="Helvetica" pitchFamily="2" charset="0"/>
            </a:endParaRPr>
          </a:p>
          <a:p>
            <a:r>
              <a:rPr lang="en-US" sz="2400" dirty="0">
                <a:latin typeface="Helvetica" pitchFamily="2" charset="0"/>
              </a:rPr>
              <a:t>Some of this stuff will almost definitely be review!</a:t>
            </a:r>
          </a:p>
          <a:p>
            <a:endParaRPr lang="en-US" sz="2400" dirty="0">
              <a:latin typeface="Helvetica" pitchFamily="2" charset="0"/>
            </a:endParaRPr>
          </a:p>
          <a:p>
            <a:r>
              <a:rPr lang="en-US" sz="2400" dirty="0">
                <a:latin typeface="Helvetica" pitchFamily="2" charset="0"/>
              </a:rPr>
              <a:t>Some of this stuff will almost definitely be new!</a:t>
            </a:r>
          </a:p>
          <a:p>
            <a:endParaRPr lang="en-US" sz="2400" dirty="0">
              <a:latin typeface="Helvetica" pitchFamily="2" charset="0"/>
            </a:endParaRPr>
          </a:p>
          <a:p>
            <a:r>
              <a:rPr lang="en-US" sz="2400" dirty="0">
                <a:latin typeface="Helvetica" pitchFamily="2" charset="0"/>
              </a:rPr>
              <a:t>Today is a good day to take notes and ask questions!</a:t>
            </a:r>
            <a:endParaRPr lang="en-US" sz="2100" dirty="0">
              <a:latin typeface="Helvetica" pitchFamily="2" charset="0"/>
            </a:endParaRPr>
          </a:p>
        </p:txBody>
      </p:sp>
    </p:spTree>
    <p:extLst>
      <p:ext uri="{BB962C8B-B14F-4D97-AF65-F5344CB8AC3E}">
        <p14:creationId xmlns:p14="http://schemas.microsoft.com/office/powerpoint/2010/main" val="9095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We write posterior probabilities like this:</a:t>
            </a:r>
          </a:p>
          <a:p>
            <a:pPr marL="0" indent="0">
              <a:buNone/>
            </a:pPr>
            <a:endParaRPr lang="en-US" sz="2400" dirty="0">
              <a:latin typeface="Helvetica" pitchFamily="2" charset="0"/>
            </a:endParaRPr>
          </a:p>
          <a:p>
            <a:pPr marL="0" indent="0" algn="ctr">
              <a:buNone/>
            </a:pPr>
            <a:r>
              <a:rPr lang="en-US" sz="2400" i="1" dirty="0">
                <a:latin typeface="Helvetica" pitchFamily="2" charset="0"/>
              </a:rPr>
              <a:t>P</a:t>
            </a:r>
            <a:r>
              <a:rPr lang="en-US" sz="2400" dirty="0">
                <a:latin typeface="Helvetica" pitchFamily="2" charset="0"/>
              </a:rPr>
              <a:t>( event | </a:t>
            </a:r>
            <a:r>
              <a:rPr lang="en-US" sz="2400" dirty="0" err="1">
                <a:latin typeface="Helvetica" pitchFamily="2" charset="0"/>
              </a:rPr>
              <a:t>otherEvent</a:t>
            </a:r>
            <a:r>
              <a:rPr lang="en-US" sz="2400" dirty="0">
                <a:latin typeface="Helvetica" pitchFamily="2" charset="0"/>
              </a:rPr>
              <a:t> )</a:t>
            </a:r>
          </a:p>
          <a:p>
            <a:pPr marL="0" indent="0">
              <a:buNone/>
            </a:pPr>
            <a:endParaRPr lang="en-US" sz="2400" dirty="0">
              <a:latin typeface="Helvetica" pitchFamily="2" charset="0"/>
            </a:endParaRPr>
          </a:p>
        </p:txBody>
      </p:sp>
      <p:sp>
        <p:nvSpPr>
          <p:cNvPr id="4" name="Left Brace 3">
            <a:extLst>
              <a:ext uri="{FF2B5EF4-FFF2-40B4-BE49-F238E27FC236}">
                <a16:creationId xmlns:a16="http://schemas.microsoft.com/office/drawing/2014/main" id="{878061DA-3FE4-D64B-8EF5-A241C728644A}"/>
              </a:ext>
            </a:extLst>
          </p:cNvPr>
          <p:cNvSpPr/>
          <p:nvPr/>
        </p:nvSpPr>
        <p:spPr>
          <a:xfrm rot="16200000">
            <a:off x="5749324" y="2655280"/>
            <a:ext cx="517145" cy="2728912"/>
          </a:xfrm>
          <a:prstGeom prst="leftBrace">
            <a:avLst>
              <a:gd name="adj1" fmla="val 317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9ABA0E1-73F1-1042-B6EF-1684E2FE023F}"/>
              </a:ext>
            </a:extLst>
          </p:cNvPr>
          <p:cNvSpPr txBox="1"/>
          <p:nvPr/>
        </p:nvSpPr>
        <p:spPr>
          <a:xfrm>
            <a:off x="4486275" y="4367235"/>
            <a:ext cx="3314700" cy="1754326"/>
          </a:xfrm>
          <a:prstGeom prst="rect">
            <a:avLst/>
          </a:prstGeom>
          <a:noFill/>
        </p:spPr>
        <p:txBody>
          <a:bodyPr wrap="square" rtlCol="0">
            <a:spAutoFit/>
          </a:bodyPr>
          <a:lstStyle/>
          <a:p>
            <a:pPr algn="ctr"/>
            <a:r>
              <a:rPr lang="en-US" dirty="0">
                <a:latin typeface="Helvetica" pitchFamily="2" charset="0"/>
              </a:rPr>
              <a:t>So this whole thing can be read as:</a:t>
            </a:r>
          </a:p>
          <a:p>
            <a:pPr algn="ctr"/>
            <a:endParaRPr lang="en-US" dirty="0">
              <a:latin typeface="Helvetica" pitchFamily="2" charset="0"/>
            </a:endParaRPr>
          </a:p>
          <a:p>
            <a:pPr algn="ctr"/>
            <a:r>
              <a:rPr lang="en-US" dirty="0">
                <a:latin typeface="Helvetica" pitchFamily="2" charset="0"/>
              </a:rPr>
              <a:t>“what is the probability that </a:t>
            </a:r>
            <a:r>
              <a:rPr lang="en-US" i="1" dirty="0">
                <a:latin typeface="Helvetica" pitchFamily="2" charset="0"/>
              </a:rPr>
              <a:t>event</a:t>
            </a:r>
            <a:r>
              <a:rPr lang="en-US" dirty="0">
                <a:latin typeface="Helvetica" pitchFamily="2" charset="0"/>
              </a:rPr>
              <a:t> will happen, given that </a:t>
            </a:r>
            <a:r>
              <a:rPr lang="en-US" i="1" dirty="0" err="1">
                <a:latin typeface="Helvetica" pitchFamily="2" charset="0"/>
              </a:rPr>
              <a:t>otherEvent</a:t>
            </a:r>
            <a:r>
              <a:rPr lang="en-US" dirty="0">
                <a:latin typeface="Helvetica" pitchFamily="2" charset="0"/>
              </a:rPr>
              <a:t> already happened?</a:t>
            </a:r>
          </a:p>
        </p:txBody>
      </p:sp>
    </p:spTree>
    <p:extLst>
      <p:ext uri="{BB962C8B-B14F-4D97-AF65-F5344CB8AC3E}">
        <p14:creationId xmlns:p14="http://schemas.microsoft.com/office/powerpoint/2010/main" val="3675818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53143" y="2103120"/>
            <a:ext cx="10788431" cy="3849624"/>
          </a:xfrm>
        </p:spPr>
        <p:txBody>
          <a:bodyPr>
            <a:normAutofit/>
          </a:bodyPr>
          <a:lstStyle/>
          <a:p>
            <a:r>
              <a:rPr lang="en-US" sz="1800" dirty="0">
                <a:latin typeface="Helvetica" pitchFamily="2" charset="0"/>
              </a:rPr>
              <a:t>We’ll be chatting about this a lot more. But I hope that this notion makes some intuitive sense.</a:t>
            </a:r>
          </a:p>
          <a:p>
            <a:r>
              <a:rPr lang="en-US" sz="1800" dirty="0">
                <a:latin typeface="Helvetica" pitchFamily="2" charset="0"/>
              </a:rPr>
              <a:t>If I asked you:</a:t>
            </a:r>
          </a:p>
          <a:p>
            <a:pPr marL="0" indent="0" algn="ctr">
              <a:buNone/>
            </a:pPr>
            <a:endParaRPr lang="en-US" sz="1800" dirty="0">
              <a:latin typeface="Helvetica" pitchFamily="2" charset="0"/>
            </a:endParaRPr>
          </a:p>
          <a:p>
            <a:pPr marL="0" indent="0" algn="ctr">
              <a:buNone/>
            </a:pPr>
            <a:r>
              <a:rPr lang="en-US" sz="1800" dirty="0">
                <a:latin typeface="Helvetica" pitchFamily="2" charset="0"/>
              </a:rPr>
              <a:t>“What is the probability of waking up with a stomach ache this morning?”</a:t>
            </a:r>
          </a:p>
          <a:p>
            <a:endParaRPr lang="en-US" sz="1800" dirty="0">
              <a:latin typeface="Helvetica" pitchFamily="2" charset="0"/>
            </a:endParaRPr>
          </a:p>
          <a:p>
            <a:r>
              <a:rPr lang="en-US" sz="1800" dirty="0">
                <a:latin typeface="Helvetica" pitchFamily="2" charset="0"/>
              </a:rPr>
              <a:t>The above is an “unconditional” probability question, i.e., a prior probability question.</a:t>
            </a:r>
          </a:p>
          <a:p>
            <a:endParaRPr lang="en-US" sz="1800" dirty="0">
              <a:latin typeface="Helvetica" pitchFamily="2" charset="0"/>
            </a:endParaRPr>
          </a:p>
          <a:p>
            <a:r>
              <a:rPr lang="en-US" sz="1800" dirty="0">
                <a:latin typeface="Helvetica" pitchFamily="2" charset="0"/>
              </a:rPr>
              <a:t>You have no additional evidence! This is just the general likelihood of waking up with a stomach ache.</a:t>
            </a:r>
          </a:p>
          <a:p>
            <a:endParaRPr lang="en-US" sz="1800" dirty="0">
              <a:latin typeface="Helvetica" pitchFamily="2" charset="0"/>
            </a:endParaRPr>
          </a:p>
          <a:p>
            <a:pPr marL="0" indent="0">
              <a:buNone/>
            </a:pPr>
            <a:endParaRPr lang="en-US" sz="1800" b="1" dirty="0">
              <a:latin typeface="Helvetica" pitchFamily="2" charset="0"/>
            </a:endParaRPr>
          </a:p>
          <a:p>
            <a:pPr marL="0" indent="0">
              <a:buNone/>
            </a:pPr>
            <a:endParaRPr lang="en-US" sz="2400" dirty="0">
              <a:latin typeface="Helvetica" pitchFamily="2" charset="0"/>
            </a:endParaRPr>
          </a:p>
        </p:txBody>
      </p:sp>
    </p:spTree>
    <p:extLst>
      <p:ext uri="{BB962C8B-B14F-4D97-AF65-F5344CB8AC3E}">
        <p14:creationId xmlns:p14="http://schemas.microsoft.com/office/powerpoint/2010/main" val="1009161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374775" cy="3849624"/>
          </a:xfrm>
        </p:spPr>
        <p:txBody>
          <a:bodyPr>
            <a:normAutofit/>
          </a:bodyPr>
          <a:lstStyle/>
          <a:p>
            <a:endParaRPr lang="en-US" sz="1800" dirty="0">
              <a:latin typeface="Helvetica" pitchFamily="2" charset="0"/>
            </a:endParaRPr>
          </a:p>
          <a:p>
            <a:r>
              <a:rPr lang="en-US" sz="1800" dirty="0">
                <a:latin typeface="Helvetica" pitchFamily="2" charset="0"/>
              </a:rPr>
              <a:t> But if instead I had asked you:</a:t>
            </a:r>
          </a:p>
          <a:p>
            <a:endParaRPr lang="en-US" sz="1800" dirty="0">
              <a:latin typeface="Helvetica" pitchFamily="2" charset="0"/>
            </a:endParaRPr>
          </a:p>
          <a:p>
            <a:pPr marL="0" indent="0" algn="ctr">
              <a:buNone/>
            </a:pPr>
            <a:r>
              <a:rPr lang="en-US" sz="1800" dirty="0">
                <a:latin typeface="Helvetica" pitchFamily="2" charset="0"/>
              </a:rPr>
              <a:t>“What is the probability of waking up with a stomach ache this morning, given that last night you went to the all-you-can-eat ice cream buffet?”</a:t>
            </a:r>
          </a:p>
          <a:p>
            <a:pPr marL="0" indent="0">
              <a:buNone/>
            </a:pPr>
            <a:endParaRPr lang="en-US" sz="1800" b="1" dirty="0">
              <a:latin typeface="Helvetica" pitchFamily="2" charset="0"/>
            </a:endParaRPr>
          </a:p>
          <a:p>
            <a:r>
              <a:rPr lang="en-US" sz="1800" b="1" dirty="0">
                <a:latin typeface="Helvetica" pitchFamily="2" charset="0"/>
              </a:rPr>
              <a:t>This is now a conditional / posterior </a:t>
            </a:r>
            <a:r>
              <a:rPr lang="en-US" sz="1800" dirty="0">
                <a:latin typeface="Helvetica" pitchFamily="2" charset="0"/>
              </a:rPr>
              <a:t> probability question! Because there is evidence!</a:t>
            </a:r>
          </a:p>
          <a:p>
            <a:r>
              <a:rPr lang="en-US" sz="1800" dirty="0">
                <a:latin typeface="Helvetica" pitchFamily="2" charset="0"/>
              </a:rPr>
              <a:t>We KNOW you went to the ice cream buffet, and that may very well influence how your stomach feels the next day!</a:t>
            </a:r>
          </a:p>
          <a:p>
            <a:pPr marL="0" indent="0">
              <a:buNone/>
            </a:pPr>
            <a:endParaRPr lang="en-US" sz="2400" dirty="0">
              <a:latin typeface="Helvetica" pitchFamily="2" charset="0"/>
            </a:endParaRPr>
          </a:p>
        </p:txBody>
      </p:sp>
      <p:sp>
        <p:nvSpPr>
          <p:cNvPr id="6" name="TextBox 5">
            <a:extLst>
              <a:ext uri="{FF2B5EF4-FFF2-40B4-BE49-F238E27FC236}">
                <a16:creationId xmlns:a16="http://schemas.microsoft.com/office/drawing/2014/main" id="{915DAE6E-D2A3-489F-AA71-0A15647E8844}"/>
              </a:ext>
            </a:extLst>
          </p:cNvPr>
          <p:cNvSpPr txBox="1"/>
          <p:nvPr/>
        </p:nvSpPr>
        <p:spPr>
          <a:xfrm>
            <a:off x="369425" y="5912562"/>
            <a:ext cx="11453149" cy="646331"/>
          </a:xfrm>
          <a:prstGeom prst="rect">
            <a:avLst/>
          </a:prstGeom>
          <a:noFill/>
        </p:spPr>
        <p:txBody>
          <a:bodyPr wrap="square" rtlCol="0">
            <a:spAutoFit/>
          </a:bodyPr>
          <a:lstStyle/>
          <a:p>
            <a:pPr algn="ctr"/>
            <a:r>
              <a:rPr lang="en-US" dirty="0"/>
              <a:t>The upshot: if you ate a lot of ice cream, you are probably *more* likely to have a stomach ache than you normally would!  The probability has changed!</a:t>
            </a:r>
          </a:p>
        </p:txBody>
      </p:sp>
    </p:spTree>
    <p:extLst>
      <p:ext uri="{BB962C8B-B14F-4D97-AF65-F5344CB8AC3E}">
        <p14:creationId xmlns:p14="http://schemas.microsoft.com/office/powerpoint/2010/main" val="135345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Let’s see an example of this with our dice example:</a:t>
            </a:r>
          </a:p>
          <a:p>
            <a:pPr marL="0" indent="0">
              <a:buNone/>
            </a:pPr>
            <a:endParaRPr lang="en-US" sz="2400" dirty="0">
              <a:latin typeface="Helvetica" pitchFamily="2" charset="0"/>
            </a:endParaRPr>
          </a:p>
          <a:p>
            <a:pPr marL="0" indent="0" algn="ctr">
              <a:buNone/>
            </a:pPr>
            <a:r>
              <a:rPr lang="en-US" sz="2400" i="1" dirty="0">
                <a:latin typeface="Helvetica" pitchFamily="2" charset="0"/>
              </a:rPr>
              <a:t>P</a:t>
            </a:r>
            <a:r>
              <a:rPr lang="en-US" sz="2400" dirty="0">
                <a:latin typeface="Helvetica" pitchFamily="2" charset="0"/>
              </a:rPr>
              <a:t>( </a:t>
            </a:r>
            <a:r>
              <a:rPr lang="en-US" sz="2400" i="1" dirty="0">
                <a:latin typeface="Helvetica" pitchFamily="2" charset="0"/>
              </a:rPr>
              <a:t>doubles</a:t>
            </a:r>
            <a:r>
              <a:rPr lang="en-US" sz="2400" dirty="0">
                <a:latin typeface="Helvetica" pitchFamily="2" charset="0"/>
              </a:rPr>
              <a:t> | D</a:t>
            </a:r>
            <a:r>
              <a:rPr lang="en-US" sz="2400" baseline="-25000" dirty="0">
                <a:latin typeface="Helvetica" pitchFamily="2" charset="0"/>
              </a:rPr>
              <a:t>1 </a:t>
            </a:r>
            <a:r>
              <a:rPr lang="en-US" sz="2400" dirty="0">
                <a:latin typeface="Helvetica" pitchFamily="2" charset="0"/>
              </a:rPr>
              <a:t>= 4 )</a:t>
            </a:r>
          </a:p>
          <a:p>
            <a:pPr marL="0" indent="0">
              <a:buNone/>
            </a:pPr>
            <a:endParaRPr lang="en-US" sz="2400" dirty="0">
              <a:latin typeface="Helvetica" pitchFamily="2" charset="0"/>
            </a:endParaRPr>
          </a:p>
        </p:txBody>
      </p:sp>
      <p:sp>
        <p:nvSpPr>
          <p:cNvPr id="4" name="Left Brace 3">
            <a:extLst>
              <a:ext uri="{FF2B5EF4-FFF2-40B4-BE49-F238E27FC236}">
                <a16:creationId xmlns:a16="http://schemas.microsoft.com/office/drawing/2014/main" id="{878061DA-3FE4-D64B-8EF5-A241C728644A}"/>
              </a:ext>
            </a:extLst>
          </p:cNvPr>
          <p:cNvSpPr/>
          <p:nvPr/>
        </p:nvSpPr>
        <p:spPr>
          <a:xfrm rot="16200000">
            <a:off x="5749324" y="2655280"/>
            <a:ext cx="517145" cy="2728912"/>
          </a:xfrm>
          <a:prstGeom prst="leftBrace">
            <a:avLst>
              <a:gd name="adj1" fmla="val 317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9ABA0E1-73F1-1042-B6EF-1684E2FE023F}"/>
              </a:ext>
            </a:extLst>
          </p:cNvPr>
          <p:cNvSpPr txBox="1"/>
          <p:nvPr/>
        </p:nvSpPr>
        <p:spPr>
          <a:xfrm>
            <a:off x="3771900" y="4367235"/>
            <a:ext cx="4772025" cy="923330"/>
          </a:xfrm>
          <a:prstGeom prst="rect">
            <a:avLst/>
          </a:prstGeom>
          <a:noFill/>
        </p:spPr>
        <p:txBody>
          <a:bodyPr wrap="square" rtlCol="0">
            <a:spAutoFit/>
          </a:bodyPr>
          <a:lstStyle/>
          <a:p>
            <a:pPr algn="ctr"/>
            <a:r>
              <a:rPr lang="en-US" dirty="0">
                <a:latin typeface="Helvetica" pitchFamily="2" charset="0"/>
              </a:rPr>
              <a:t>“What is the probability that we will roll doubles, given that Die 1 has already been rolled and landed on 4?”</a:t>
            </a:r>
          </a:p>
        </p:txBody>
      </p:sp>
    </p:spTree>
    <p:extLst>
      <p:ext uri="{BB962C8B-B14F-4D97-AF65-F5344CB8AC3E}">
        <p14:creationId xmlns:p14="http://schemas.microsoft.com/office/powerpoint/2010/main" val="1231086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lnSpcReduction="10000"/>
              </a:bodyPr>
              <a:lstStyle/>
              <a:p>
                <a:pPr marL="0" indent="0">
                  <a:buNone/>
                </a:pPr>
                <a:r>
                  <a:rPr lang="en-US" sz="2400" dirty="0">
                    <a:latin typeface="Helvetica" pitchFamily="2" charset="0"/>
                  </a:rPr>
                  <a:t>Well, what is….. </a:t>
                </a:r>
                <a:r>
                  <a:rPr lang="en-US" sz="2400" i="1" dirty="0">
                    <a:latin typeface="Helvetica" pitchFamily="2" charset="0"/>
                  </a:rPr>
                  <a:t>P</a:t>
                </a:r>
                <a:r>
                  <a:rPr lang="en-US" sz="2400" dirty="0">
                    <a:latin typeface="Helvetica" pitchFamily="2" charset="0"/>
                  </a:rPr>
                  <a:t>( </a:t>
                </a:r>
                <a:r>
                  <a:rPr lang="en-US" sz="2400" i="1" dirty="0">
                    <a:latin typeface="Helvetica" pitchFamily="2" charset="0"/>
                  </a:rPr>
                  <a:t>doubles</a:t>
                </a:r>
                <a:r>
                  <a:rPr lang="en-US" sz="2400" dirty="0">
                    <a:latin typeface="Helvetica" pitchFamily="2" charset="0"/>
                  </a:rPr>
                  <a:t> | D</a:t>
                </a:r>
                <a:r>
                  <a:rPr lang="en-US" sz="2400" baseline="-25000" dirty="0">
                    <a:latin typeface="Helvetica" pitchFamily="2" charset="0"/>
                  </a:rPr>
                  <a:t>1 </a:t>
                </a:r>
                <a:r>
                  <a:rPr lang="en-US" sz="2400" dirty="0">
                    <a:latin typeface="Helvetica" pitchFamily="2" charset="0"/>
                  </a:rPr>
                  <a:t>= 4 ) = ?</a:t>
                </a:r>
              </a:p>
              <a:p>
                <a:pPr marL="0" indent="0">
                  <a:buNone/>
                </a:pPr>
                <a:endParaRPr lang="en-US" sz="24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endParaRPr lang="en-US" sz="22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endParaRPr lang="en-US" sz="20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331575" cy="3849624"/>
              </a:xfrm>
              <a:blipFill>
                <a:blip r:embed="rId3"/>
                <a:stretch>
                  <a:fillRect l="-783" t="-65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p:spTree>
    <p:extLst>
      <p:ext uri="{BB962C8B-B14F-4D97-AF65-F5344CB8AC3E}">
        <p14:creationId xmlns:p14="http://schemas.microsoft.com/office/powerpoint/2010/main" val="4037030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fontScale="92500" lnSpcReduction="10000"/>
              </a:bodyPr>
              <a:lstStyle/>
              <a:p>
                <a:pPr marL="0" indent="0">
                  <a:buNone/>
                </a:pPr>
                <a:r>
                  <a:rPr lang="en-US" sz="2400" i="1" dirty="0">
                    <a:latin typeface="Helvetica" pitchFamily="2" charset="0"/>
                  </a:rPr>
                  <a:t>P</a:t>
                </a:r>
                <a:r>
                  <a:rPr lang="en-US" sz="2400" dirty="0">
                    <a:latin typeface="Helvetica" pitchFamily="2" charset="0"/>
                  </a:rPr>
                  <a:t>( </a:t>
                </a:r>
                <a:r>
                  <a:rPr lang="en-US" sz="2400" i="1" dirty="0">
                    <a:latin typeface="Helvetica" pitchFamily="2" charset="0"/>
                  </a:rPr>
                  <a:t>doubles</a:t>
                </a:r>
                <a:r>
                  <a:rPr lang="en-US" sz="2400" dirty="0">
                    <a:latin typeface="Helvetica" pitchFamily="2" charset="0"/>
                  </a:rPr>
                  <a:t> | D</a:t>
                </a:r>
                <a:r>
                  <a:rPr lang="en-US" sz="2400" baseline="-25000" dirty="0">
                    <a:latin typeface="Helvetica" pitchFamily="2" charset="0"/>
                  </a:rPr>
                  <a:t>1 </a:t>
                </a:r>
                <a:r>
                  <a:rPr lang="en-US" sz="2400" dirty="0">
                    <a:latin typeface="Helvetica" pitchFamily="2" charset="0"/>
                  </a:rPr>
                  <a:t>= 4 )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oMath>
                </a14:m>
                <a:endParaRPr lang="en-US" sz="2400" dirty="0">
                  <a:latin typeface="Helvetica" pitchFamily="2" charset="0"/>
                </a:endParaRPr>
              </a:p>
              <a:p>
                <a:pPr marL="0" indent="0">
                  <a:buNone/>
                </a:pPr>
                <a:endParaRPr lang="en-US" sz="24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endParaRPr lang="en-US" sz="22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4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endParaRPr lang="en-US" sz="20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331575" cy="3849624"/>
              </a:xfrm>
              <a:blipFill>
                <a:blip r:embed="rId3"/>
                <a:stretch>
                  <a:fillRect l="-5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D9473BFD-8D41-EB42-848A-F7362604C6A7}"/>
              </a:ext>
            </a:extLst>
          </p:cNvPr>
          <p:cNvSpPr txBox="1"/>
          <p:nvPr/>
        </p:nvSpPr>
        <p:spPr>
          <a:xfrm>
            <a:off x="5081009" y="2016522"/>
            <a:ext cx="4834516" cy="923330"/>
          </a:xfrm>
          <a:prstGeom prst="rect">
            <a:avLst/>
          </a:prstGeom>
          <a:noFill/>
        </p:spPr>
        <p:txBody>
          <a:bodyPr wrap="square" rtlCol="0">
            <a:spAutoFit/>
          </a:bodyPr>
          <a:lstStyle/>
          <a:p>
            <a:pPr algn="ctr"/>
            <a:r>
              <a:rPr lang="en-US" dirty="0">
                <a:latin typeface="Helvetica" pitchFamily="2" charset="0"/>
              </a:rPr>
              <a:t>Well, as it turns out, the answer  ends ends up being one sixth! BUT the WHY behind it is slightly different!</a:t>
            </a:r>
          </a:p>
        </p:txBody>
      </p:sp>
    </p:spTree>
    <p:extLst>
      <p:ext uri="{BB962C8B-B14F-4D97-AF65-F5344CB8AC3E}">
        <p14:creationId xmlns:p14="http://schemas.microsoft.com/office/powerpoint/2010/main" val="3164386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fontScale="92500" lnSpcReduction="10000"/>
              </a:bodyPr>
              <a:lstStyle/>
              <a:p>
                <a:pPr marL="0" indent="0">
                  <a:buNone/>
                </a:pPr>
                <a:r>
                  <a:rPr lang="en-US" sz="2400" i="1" dirty="0">
                    <a:latin typeface="Helvetica" pitchFamily="2" charset="0"/>
                  </a:rPr>
                  <a:t>P</a:t>
                </a:r>
                <a:r>
                  <a:rPr lang="en-US" sz="2400" dirty="0">
                    <a:latin typeface="Helvetica" pitchFamily="2" charset="0"/>
                  </a:rPr>
                  <a:t>( </a:t>
                </a:r>
                <a:r>
                  <a:rPr lang="en-US" sz="2400" i="1" dirty="0">
                    <a:latin typeface="Helvetica" pitchFamily="2" charset="0"/>
                  </a:rPr>
                  <a:t>doubles</a:t>
                </a:r>
                <a:r>
                  <a:rPr lang="en-US" sz="2400" dirty="0">
                    <a:latin typeface="Helvetica" pitchFamily="2" charset="0"/>
                  </a:rPr>
                  <a:t> | </a:t>
                </a:r>
                <a:r>
                  <a:rPr lang="en-US" sz="2400" dirty="0">
                    <a:solidFill>
                      <a:srgbClr val="FF0000"/>
                    </a:solidFill>
                    <a:latin typeface="Helvetica" pitchFamily="2" charset="0"/>
                  </a:rPr>
                  <a:t>D</a:t>
                </a:r>
                <a:r>
                  <a:rPr lang="en-US" sz="2400" baseline="-25000" dirty="0">
                    <a:solidFill>
                      <a:srgbClr val="FF0000"/>
                    </a:solidFill>
                    <a:latin typeface="Helvetica" pitchFamily="2" charset="0"/>
                  </a:rPr>
                  <a:t>1 </a:t>
                </a:r>
                <a:r>
                  <a:rPr lang="en-US" sz="2400" dirty="0">
                    <a:solidFill>
                      <a:srgbClr val="FF0000"/>
                    </a:solidFill>
                    <a:latin typeface="Helvetica" pitchFamily="2" charset="0"/>
                  </a:rPr>
                  <a:t>= 4 </a:t>
                </a:r>
                <a:r>
                  <a:rPr lang="en-US" sz="2400" dirty="0">
                    <a:latin typeface="Helvetica" pitchFamily="2"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smtClean="0">
                            <a:solidFill>
                              <a:srgbClr val="FF0000"/>
                            </a:solidFill>
                            <a:latin typeface="Cambria Math" panose="02040503050406030204" pitchFamily="18" charset="0"/>
                          </a:rPr>
                          <m:t>6</m:t>
                        </m:r>
                      </m:den>
                    </m:f>
                  </m:oMath>
                </a14:m>
                <a:endParaRPr lang="en-US" sz="2400" dirty="0">
                  <a:latin typeface="Helvetica" pitchFamily="2" charset="0"/>
                </a:endParaRPr>
              </a:p>
              <a:p>
                <a:pPr marL="0" indent="0">
                  <a:buNone/>
                </a:pPr>
                <a:endParaRPr lang="en-US" sz="24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endParaRPr lang="en-US" sz="22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4,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endParaRPr lang="en-US" sz="20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331575" cy="3849624"/>
              </a:xfrm>
              <a:blipFill>
                <a:blip r:embed="rId3"/>
                <a:stretch>
                  <a:fillRect l="-5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D9473BFD-8D41-EB42-848A-F7362604C6A7}"/>
              </a:ext>
            </a:extLst>
          </p:cNvPr>
          <p:cNvSpPr txBox="1"/>
          <p:nvPr/>
        </p:nvSpPr>
        <p:spPr>
          <a:xfrm>
            <a:off x="4380921" y="1820429"/>
            <a:ext cx="5534604" cy="1200329"/>
          </a:xfrm>
          <a:prstGeom prst="rect">
            <a:avLst/>
          </a:prstGeom>
          <a:noFill/>
        </p:spPr>
        <p:txBody>
          <a:bodyPr wrap="square" rtlCol="0">
            <a:spAutoFit/>
          </a:bodyPr>
          <a:lstStyle/>
          <a:p>
            <a:pPr algn="ctr"/>
            <a:r>
              <a:rPr lang="en-US" dirty="0">
                <a:latin typeface="Helvetica" pitchFamily="2" charset="0"/>
              </a:rPr>
              <a:t>The denominator comes from the total number of possible worlds </a:t>
            </a:r>
            <a:r>
              <a:rPr lang="en-US" b="1" dirty="0">
                <a:latin typeface="Helvetica" pitchFamily="2" charset="0"/>
              </a:rPr>
              <a:t>**where the evidence holds**</a:t>
            </a:r>
            <a:r>
              <a:rPr lang="en-US" dirty="0">
                <a:latin typeface="Helvetica" pitchFamily="2" charset="0"/>
              </a:rPr>
              <a:t>.</a:t>
            </a:r>
          </a:p>
          <a:p>
            <a:pPr algn="ctr"/>
            <a:r>
              <a:rPr lang="en-US" dirty="0">
                <a:latin typeface="Helvetica" pitchFamily="2" charset="0"/>
              </a:rPr>
              <a:t> </a:t>
            </a:r>
          </a:p>
          <a:p>
            <a:pPr algn="ctr"/>
            <a:r>
              <a:rPr lang="en-US" dirty="0">
                <a:latin typeface="Helvetica" pitchFamily="2" charset="0"/>
              </a:rPr>
              <a:t>There are 6 worlds where die 1 shows a 4.</a:t>
            </a:r>
          </a:p>
        </p:txBody>
      </p:sp>
    </p:spTree>
    <p:extLst>
      <p:ext uri="{BB962C8B-B14F-4D97-AF65-F5344CB8AC3E}">
        <p14:creationId xmlns:p14="http://schemas.microsoft.com/office/powerpoint/2010/main" val="1437133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498475" y="2103120"/>
                <a:ext cx="11331575" cy="3849624"/>
              </a:xfrm>
            </p:spPr>
            <p:txBody>
              <a:bodyPr>
                <a:normAutofit fontScale="92500" lnSpcReduction="10000"/>
              </a:bodyPr>
              <a:lstStyle/>
              <a:p>
                <a:pPr marL="0" indent="0">
                  <a:buNone/>
                </a:pPr>
                <a:r>
                  <a:rPr lang="en-US" sz="2400" i="1" dirty="0">
                    <a:latin typeface="Helvetica" pitchFamily="2" charset="0"/>
                  </a:rPr>
                  <a:t>P</a:t>
                </a:r>
                <a:r>
                  <a:rPr lang="en-US" sz="2400" dirty="0">
                    <a:latin typeface="Helvetica" pitchFamily="2" charset="0"/>
                  </a:rPr>
                  <a:t>( </a:t>
                </a:r>
                <a:r>
                  <a:rPr lang="en-US" sz="2400" i="1" dirty="0">
                    <a:solidFill>
                      <a:schemeClr val="accent5">
                        <a:lumMod val="75000"/>
                      </a:schemeClr>
                    </a:solidFill>
                    <a:latin typeface="Helvetica" pitchFamily="2" charset="0"/>
                  </a:rPr>
                  <a:t>doubles</a:t>
                </a:r>
                <a:r>
                  <a:rPr lang="en-US" sz="2400" dirty="0">
                    <a:latin typeface="Helvetica" pitchFamily="2" charset="0"/>
                  </a:rPr>
                  <a:t> | </a:t>
                </a:r>
                <a:r>
                  <a:rPr lang="en-US" sz="2400" dirty="0">
                    <a:solidFill>
                      <a:srgbClr val="FF0000"/>
                    </a:solidFill>
                    <a:latin typeface="Helvetica" pitchFamily="2" charset="0"/>
                  </a:rPr>
                  <a:t>D</a:t>
                </a:r>
                <a:r>
                  <a:rPr lang="en-US" sz="2400" baseline="-25000" dirty="0">
                    <a:solidFill>
                      <a:srgbClr val="FF0000"/>
                    </a:solidFill>
                    <a:latin typeface="Helvetica" pitchFamily="2" charset="0"/>
                  </a:rPr>
                  <a:t>1 </a:t>
                </a:r>
                <a:r>
                  <a:rPr lang="en-US" sz="2400" dirty="0">
                    <a:solidFill>
                      <a:srgbClr val="FF0000"/>
                    </a:solidFill>
                    <a:latin typeface="Helvetica" pitchFamily="2" charset="0"/>
                  </a:rPr>
                  <a:t>= 4 </a:t>
                </a:r>
                <a:r>
                  <a:rPr lang="en-US" sz="2400" dirty="0">
                    <a:latin typeface="Helvetica" pitchFamily="2" charset="0"/>
                  </a:rPr>
                  <a:t>) = </a:t>
                </a:r>
                <a14:m>
                  <m:oMath xmlns:m="http://schemas.openxmlformats.org/officeDocument/2006/math">
                    <m:f>
                      <m:fPr>
                        <m:ctrlPr>
                          <a:rPr lang="en-US" sz="2400" i="1">
                            <a:latin typeface="Cambria Math" panose="02040503050406030204" pitchFamily="18" charset="0"/>
                          </a:rPr>
                        </m:ctrlPr>
                      </m:fPr>
                      <m:num>
                        <m:r>
                          <a:rPr lang="en-US" sz="2400" i="1" smtClean="0">
                            <a:solidFill>
                              <a:schemeClr val="accent5">
                                <a:lumMod val="75000"/>
                              </a:schemeClr>
                            </a:solidFill>
                            <a:latin typeface="Cambria Math" panose="02040503050406030204" pitchFamily="18" charset="0"/>
                          </a:rPr>
                          <m:t>1</m:t>
                        </m:r>
                      </m:num>
                      <m:den>
                        <m:r>
                          <a:rPr lang="en-US" sz="2400" i="1" smtClean="0">
                            <a:solidFill>
                              <a:srgbClr val="FF0000"/>
                            </a:solidFill>
                            <a:latin typeface="Cambria Math" panose="02040503050406030204" pitchFamily="18" charset="0"/>
                          </a:rPr>
                          <m:t>6</m:t>
                        </m:r>
                      </m:den>
                    </m:f>
                  </m:oMath>
                </a14:m>
                <a:endParaRPr lang="en-US" sz="2400" dirty="0">
                  <a:latin typeface="Helvetica" pitchFamily="2" charset="0"/>
                </a:endParaRPr>
              </a:p>
              <a:p>
                <a:pPr marL="0" indent="0">
                  <a:buNone/>
                </a:pPr>
                <a:endParaRPr lang="en-US" sz="24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1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2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endParaRPr lang="en-US" sz="2200" dirty="0">
                  <a:latin typeface="Helvetica" pitchFamily="2" charset="0"/>
                </a:endParaRP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3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solidFill>
                      <a:srgbClr val="FF0000"/>
                    </a:solidFill>
                    <a:latin typeface="Helvetica" pitchFamily="2" charset="0"/>
                  </a:rPr>
                  <a:t>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1,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2,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3, </a:t>
                </a:r>
                <a:r>
                  <a:rPr lang="en-US" sz="2000" dirty="0">
                    <a:solidFill>
                      <a:schemeClr val="accent5">
                        <a:lumMod val="75000"/>
                      </a:schemeClr>
                    </a:solidFill>
                    <a:latin typeface="Helvetica" pitchFamily="2" charset="0"/>
                  </a:rPr>
                  <a:t>D</a:t>
                </a:r>
                <a:r>
                  <a:rPr lang="en-US" sz="2000" baseline="-25000" dirty="0">
                    <a:solidFill>
                      <a:schemeClr val="accent5">
                        <a:lumMod val="75000"/>
                      </a:schemeClr>
                    </a:solidFill>
                    <a:latin typeface="Helvetica" pitchFamily="2" charset="0"/>
                  </a:rPr>
                  <a:t>1</a:t>
                </a:r>
                <a:r>
                  <a:rPr lang="en-US" sz="2000" dirty="0">
                    <a:solidFill>
                      <a:schemeClr val="accent5">
                        <a:lumMod val="75000"/>
                      </a:schemeClr>
                    </a:solidFill>
                    <a:latin typeface="Helvetica" pitchFamily="2" charset="0"/>
                  </a:rPr>
                  <a:t> = 4 </a:t>
                </a:r>
                <a14:m>
                  <m:oMath xmlns:m="http://schemas.openxmlformats.org/officeDocument/2006/math">
                    <m:r>
                      <a:rPr lang="en-US" sz="2000" i="1">
                        <a:solidFill>
                          <a:schemeClr val="accent5">
                            <a:lumMod val="75000"/>
                          </a:schemeClr>
                        </a:solidFill>
                        <a:latin typeface="Cambria Math" panose="02040503050406030204" pitchFamily="18" charset="0"/>
                      </a:rPr>
                      <m:t>∧</m:t>
                    </m:r>
                  </m:oMath>
                </a14:m>
                <a:r>
                  <a:rPr lang="en-US" sz="2000" dirty="0">
                    <a:solidFill>
                      <a:schemeClr val="accent5">
                        <a:lumMod val="75000"/>
                      </a:schemeClr>
                    </a:solidFill>
                    <a:latin typeface="Helvetica" pitchFamily="2" charset="0"/>
                  </a:rPr>
                  <a:t> D</a:t>
                </a:r>
                <a:r>
                  <a:rPr lang="en-US" sz="2000" baseline="-25000" dirty="0">
                    <a:solidFill>
                      <a:schemeClr val="accent5">
                        <a:lumMod val="75000"/>
                      </a:schemeClr>
                    </a:solidFill>
                    <a:latin typeface="Helvetica" pitchFamily="2" charset="0"/>
                  </a:rPr>
                  <a:t>2</a:t>
                </a:r>
                <a:r>
                  <a:rPr lang="en-US" sz="2000" dirty="0">
                    <a:solidFill>
                      <a:schemeClr val="accent5">
                        <a:lumMod val="75000"/>
                      </a:schemeClr>
                    </a:solidFill>
                    <a:latin typeface="Helvetica" pitchFamily="2" charset="0"/>
                  </a:rPr>
                  <a:t> = 4</a:t>
                </a:r>
                <a:r>
                  <a:rPr lang="en-US" sz="2000" dirty="0">
                    <a:solidFill>
                      <a:srgbClr val="FF0000"/>
                    </a:solidFill>
                    <a:latin typeface="Helvetica" pitchFamily="2" charset="0"/>
                  </a:rPr>
                  <a:t>,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5, D</a:t>
                </a:r>
                <a:r>
                  <a:rPr lang="en-US" sz="2000" baseline="-25000" dirty="0">
                    <a:solidFill>
                      <a:srgbClr val="FF0000"/>
                    </a:solidFill>
                    <a:latin typeface="Helvetica" pitchFamily="2" charset="0"/>
                  </a:rPr>
                  <a:t>1</a:t>
                </a:r>
                <a:r>
                  <a:rPr lang="en-US" sz="2000" dirty="0">
                    <a:solidFill>
                      <a:srgbClr val="FF0000"/>
                    </a:solidFill>
                    <a:latin typeface="Helvetica" pitchFamily="2" charset="0"/>
                  </a:rPr>
                  <a:t> = 4 </a:t>
                </a:r>
                <a14:m>
                  <m:oMath xmlns:m="http://schemas.openxmlformats.org/officeDocument/2006/math">
                    <m:r>
                      <a:rPr lang="en-US" sz="2000" i="1">
                        <a:solidFill>
                          <a:srgbClr val="FF0000"/>
                        </a:solidFill>
                        <a:latin typeface="Cambria Math" panose="02040503050406030204" pitchFamily="18" charset="0"/>
                      </a:rPr>
                      <m:t>∧</m:t>
                    </m:r>
                  </m:oMath>
                </a14:m>
                <a:r>
                  <a:rPr lang="en-US" sz="2000" dirty="0">
                    <a:solidFill>
                      <a:srgbClr val="FF0000"/>
                    </a:solidFill>
                    <a:latin typeface="Helvetica" pitchFamily="2" charset="0"/>
                  </a:rPr>
                  <a:t> D</a:t>
                </a:r>
                <a:r>
                  <a:rPr lang="en-US" sz="2000" baseline="-25000" dirty="0">
                    <a:solidFill>
                      <a:srgbClr val="FF0000"/>
                    </a:solidFill>
                    <a:latin typeface="Helvetica" pitchFamily="2" charset="0"/>
                  </a:rPr>
                  <a:t>2</a:t>
                </a:r>
                <a:r>
                  <a:rPr lang="en-US" sz="2000" dirty="0">
                    <a:solidFill>
                      <a:srgbClr val="FF0000"/>
                    </a:solidFill>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5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r>
                  <a:rPr lang="en-US" sz="2000" dirty="0">
                    <a:latin typeface="Helvetica" pitchFamily="2" charset="0"/>
                  </a:rPr>
                  <a:t>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1,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2,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3,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4,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5, D</a:t>
                </a:r>
                <a:r>
                  <a:rPr lang="en-US" sz="2000" baseline="-25000" dirty="0">
                    <a:latin typeface="Helvetica" pitchFamily="2" charset="0"/>
                  </a:rPr>
                  <a:t>1</a:t>
                </a:r>
                <a:r>
                  <a:rPr lang="en-US" sz="2000" dirty="0">
                    <a:latin typeface="Helvetica" pitchFamily="2" charset="0"/>
                  </a:rPr>
                  <a:t> = 6 </a:t>
                </a:r>
                <a14:m>
                  <m:oMath xmlns:m="http://schemas.openxmlformats.org/officeDocument/2006/math">
                    <m:r>
                      <a:rPr lang="en-US" sz="2000" i="1">
                        <a:latin typeface="Cambria Math" panose="02040503050406030204" pitchFamily="18" charset="0"/>
                      </a:rPr>
                      <m:t>∧</m:t>
                    </m:r>
                  </m:oMath>
                </a14:m>
                <a:r>
                  <a:rPr lang="en-US" sz="2000" dirty="0">
                    <a:latin typeface="Helvetica" pitchFamily="2" charset="0"/>
                  </a:rPr>
                  <a:t> D</a:t>
                </a:r>
                <a:r>
                  <a:rPr lang="en-US" sz="2000" baseline="-25000" dirty="0">
                    <a:latin typeface="Helvetica" pitchFamily="2" charset="0"/>
                  </a:rPr>
                  <a:t>2</a:t>
                </a:r>
                <a:r>
                  <a:rPr lang="en-US" sz="2000" dirty="0">
                    <a:latin typeface="Helvetica" pitchFamily="2" charset="0"/>
                  </a:rPr>
                  <a:t> = 6</a:t>
                </a:r>
              </a:p>
              <a:p>
                <a:pPr marL="0" indent="0">
                  <a:buNone/>
                </a:pPr>
                <a:endParaRPr lang="en-US" sz="20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498475" y="2103120"/>
                <a:ext cx="11331575" cy="3849624"/>
              </a:xfrm>
              <a:blipFill>
                <a:blip r:embed="rId3"/>
                <a:stretch>
                  <a:fillRect l="-5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9C3777-A0A1-4342-9426-B0FFDD92A668}"/>
              </a:ext>
            </a:extLst>
          </p:cNvPr>
          <p:cNvPicPr>
            <a:picLocks noChangeAspect="1"/>
          </p:cNvPicPr>
          <p:nvPr/>
        </p:nvPicPr>
        <p:blipFill>
          <a:blip r:embed="rId4"/>
          <a:stretch>
            <a:fillRect/>
          </a:stretch>
        </p:blipFill>
        <p:spPr>
          <a:xfrm>
            <a:off x="9915525" y="325120"/>
            <a:ext cx="1778000" cy="1778000"/>
          </a:xfrm>
          <a:prstGeom prst="rect">
            <a:avLst/>
          </a:prstGeom>
        </p:spPr>
      </p:pic>
      <p:sp>
        <p:nvSpPr>
          <p:cNvPr id="5" name="TextBox 4">
            <a:extLst>
              <a:ext uri="{FF2B5EF4-FFF2-40B4-BE49-F238E27FC236}">
                <a16:creationId xmlns:a16="http://schemas.microsoft.com/office/drawing/2014/main" id="{D9473BFD-8D41-EB42-848A-F7362604C6A7}"/>
              </a:ext>
            </a:extLst>
          </p:cNvPr>
          <p:cNvSpPr txBox="1"/>
          <p:nvPr/>
        </p:nvSpPr>
        <p:spPr>
          <a:xfrm>
            <a:off x="4886325" y="2016522"/>
            <a:ext cx="5729288" cy="923330"/>
          </a:xfrm>
          <a:prstGeom prst="rect">
            <a:avLst/>
          </a:prstGeom>
          <a:noFill/>
        </p:spPr>
        <p:txBody>
          <a:bodyPr wrap="square" rtlCol="0">
            <a:spAutoFit/>
          </a:bodyPr>
          <a:lstStyle/>
          <a:p>
            <a:pPr algn="ctr"/>
            <a:r>
              <a:rPr lang="en-US" dirty="0">
                <a:latin typeface="Helvetica" pitchFamily="2" charset="0"/>
              </a:rPr>
              <a:t>The numerator comes from: out of the possible worlds we must be in given the evidence, in how many is the event true? And it’s just one, when D</a:t>
            </a:r>
            <a:r>
              <a:rPr lang="en-US" baseline="-25000" dirty="0">
                <a:latin typeface="Helvetica" pitchFamily="2" charset="0"/>
              </a:rPr>
              <a:t>2</a:t>
            </a:r>
            <a:r>
              <a:rPr lang="en-US" dirty="0">
                <a:latin typeface="Helvetica" pitchFamily="2" charset="0"/>
              </a:rPr>
              <a:t> = 4 </a:t>
            </a:r>
          </a:p>
        </p:txBody>
      </p:sp>
    </p:spTree>
    <p:extLst>
      <p:ext uri="{BB962C8B-B14F-4D97-AF65-F5344CB8AC3E}">
        <p14:creationId xmlns:p14="http://schemas.microsoft.com/office/powerpoint/2010/main" val="4226973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We feeling good about this?</a:t>
            </a:r>
          </a:p>
          <a:p>
            <a:endParaRPr lang="en-US" sz="2400" dirty="0">
              <a:latin typeface="Helvetica" pitchFamily="2" charset="0"/>
            </a:endParaRPr>
          </a:p>
          <a:p>
            <a:r>
              <a:rPr lang="en-US" sz="2400" dirty="0">
                <a:latin typeface="Helvetica" pitchFamily="2" charset="0"/>
              </a:rPr>
              <a:t>Like we have a good intuitive understanding?</a:t>
            </a:r>
          </a:p>
          <a:p>
            <a:endParaRPr lang="en-US" sz="2400" dirty="0">
              <a:latin typeface="Helvetica" pitchFamily="2" charset="0"/>
            </a:endParaRPr>
          </a:p>
          <a:p>
            <a:r>
              <a:rPr lang="en-US" sz="2400" dirty="0">
                <a:latin typeface="Helvetica" pitchFamily="2" charset="0"/>
              </a:rPr>
              <a:t>Because we’re about to get mathematical!</a:t>
            </a:r>
            <a:endParaRPr lang="en-US" sz="2800" dirty="0"/>
          </a:p>
          <a:p>
            <a:pPr marL="0" indent="0">
              <a:buNone/>
            </a:pPr>
            <a:r>
              <a:rPr lang="en-US" sz="2600" dirty="0">
                <a:latin typeface="Helvetica" pitchFamily="2" charset="0"/>
              </a:rPr>
              <a:t> </a:t>
            </a:r>
          </a:p>
        </p:txBody>
      </p:sp>
    </p:spTree>
    <p:extLst>
      <p:ext uri="{BB962C8B-B14F-4D97-AF65-F5344CB8AC3E}">
        <p14:creationId xmlns:p14="http://schemas.microsoft.com/office/powerpoint/2010/main" val="2507848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19"/>
                <a:ext cx="10058400" cy="4395651"/>
              </a:xfrm>
            </p:spPr>
            <p:txBody>
              <a:bodyPr>
                <a:normAutofit fontScale="85000" lnSpcReduction="20000"/>
              </a:bodyPr>
              <a:lstStyle/>
              <a:p>
                <a:r>
                  <a:rPr lang="en-US" sz="2400" dirty="0">
                    <a:latin typeface="Helvetica" pitchFamily="2" charset="0"/>
                  </a:rPr>
                  <a:t>Posterior Probabilities, then, are defined in terms of prior probabilities.</a:t>
                </a:r>
              </a:p>
              <a:p>
                <a:endParaRPr lang="en-US" sz="2200" dirty="0">
                  <a:latin typeface="Helvetica" pitchFamily="2" charset="0"/>
                </a:endParaRPr>
              </a:p>
              <a:p>
                <a:r>
                  <a:rPr lang="en-US" sz="2200" dirty="0">
                    <a:latin typeface="Helvetica" pitchFamily="2" charset="0"/>
                  </a:rPr>
                  <a:t>That is, in order to know what </a:t>
                </a:r>
                <a:r>
                  <a:rPr lang="en-US" sz="2000" i="1" dirty="0">
                    <a:latin typeface="Helvetica" pitchFamily="2" charset="0"/>
                  </a:rPr>
                  <a:t>P</a:t>
                </a:r>
                <a:r>
                  <a:rPr lang="en-US" sz="2000" dirty="0">
                    <a:latin typeface="Helvetica" pitchFamily="2" charset="0"/>
                  </a:rPr>
                  <a:t>( </a:t>
                </a:r>
                <a:r>
                  <a:rPr lang="en-US" sz="2000" i="1" dirty="0">
                    <a:latin typeface="Helvetica" pitchFamily="2" charset="0"/>
                  </a:rPr>
                  <a:t>doubles</a:t>
                </a:r>
                <a:r>
                  <a:rPr lang="en-US" sz="2000" dirty="0">
                    <a:latin typeface="Helvetica" pitchFamily="2" charset="0"/>
                  </a:rPr>
                  <a:t> | D</a:t>
                </a:r>
                <a:r>
                  <a:rPr lang="en-US" sz="2000" baseline="-25000" dirty="0">
                    <a:latin typeface="Helvetica" pitchFamily="2" charset="0"/>
                  </a:rPr>
                  <a:t>1 </a:t>
                </a:r>
                <a:r>
                  <a:rPr lang="en-US" sz="2000" dirty="0">
                    <a:latin typeface="Helvetica" pitchFamily="2" charset="0"/>
                  </a:rPr>
                  <a:t>= 4 ) was, we had to know the “prior probability” of rolling two dice</a:t>
                </a:r>
              </a:p>
              <a:p>
                <a:pPr lvl="2"/>
                <a:r>
                  <a:rPr lang="en-US" sz="1900" dirty="0">
                    <a:latin typeface="Helvetica" pitchFamily="2" charset="0"/>
                  </a:rPr>
                  <a:t>All of the possible worlds of rolling two dice!</a:t>
                </a:r>
              </a:p>
              <a:p>
                <a:pPr lvl="2"/>
                <a:endParaRPr lang="en-US" sz="1900" dirty="0">
                  <a:latin typeface="Helvetica" pitchFamily="2" charset="0"/>
                </a:endParaRPr>
              </a:p>
              <a:p>
                <a:r>
                  <a:rPr lang="en-US" sz="2600" dirty="0">
                    <a:latin typeface="Helvetica" pitchFamily="2" charset="0"/>
                  </a:rPr>
                  <a:t>It turns out there is a nice equation for this:</a:t>
                </a:r>
              </a:p>
              <a:p>
                <a:pPr marL="0" indent="0">
                  <a:buNone/>
                </a:pPr>
                <a:endParaRPr lang="en-US" sz="26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𝑒𝑣𝑒𝑛𝑡</m:t>
                          </m:r>
                          <m:r>
                            <a:rPr lang="en-US" sz="2800" i="1">
                              <a:latin typeface="Cambria Math" panose="02040503050406030204" pitchFamily="18" charset="0"/>
                            </a:rPr>
                            <m:t>|</m:t>
                          </m:r>
                          <m:r>
                            <a:rPr lang="en-US" sz="2800" i="1">
                              <a:latin typeface="Cambria Math" panose="02040503050406030204" pitchFamily="18" charset="0"/>
                            </a:rPr>
                            <m:t>𝑒𝑣𝑖𝑑𝑒𝑛𝑐𝑒</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𝑒𝑣𝑒𝑛𝑡</m:t>
                              </m:r>
                              <m:r>
                                <a:rPr lang="en-US" sz="2800" i="1">
                                  <a:latin typeface="Cambria Math" panose="02040503050406030204" pitchFamily="18" charset="0"/>
                                </a:rPr>
                                <m:t>∧</m:t>
                              </m:r>
                              <m:r>
                                <a:rPr lang="en-US" sz="2800" i="1">
                                  <a:latin typeface="Cambria Math" panose="02040503050406030204" pitchFamily="18" charset="0"/>
                                </a:rPr>
                                <m:t>𝑒𝑣𝑖𝑑𝑒𝑛𝑐𝑒</m:t>
                              </m:r>
                            </m:e>
                          </m:d>
                        </m:num>
                        <m:den>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𝑒𝑣𝑖𝑑𝑒𝑛𝑐𝑒</m:t>
                              </m:r>
                            </m:e>
                          </m:d>
                        </m:den>
                      </m:f>
                    </m:oMath>
                  </m:oMathPara>
                </a14:m>
                <a:endParaRPr lang="en-US" sz="2800" dirty="0"/>
              </a:p>
              <a:p>
                <a:pPr marL="0" indent="0">
                  <a:buNone/>
                </a:pPr>
                <a:r>
                  <a:rPr lang="en-US" sz="2600" dirty="0">
                    <a:latin typeface="Helvetica" pitchFamily="2" charset="0"/>
                  </a:rPr>
                  <a:t> </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800" y="2103119"/>
                <a:ext cx="10058400" cy="4395651"/>
              </a:xfrm>
              <a:blipFill>
                <a:blip r:embed="rId3"/>
                <a:stretch>
                  <a:fillRect l="-757" t="-576"/>
                </a:stretch>
              </a:blipFill>
            </p:spPr>
            <p:txBody>
              <a:bodyPr/>
              <a:lstStyle/>
              <a:p>
                <a:r>
                  <a:rPr lang="en-US">
                    <a:noFill/>
                  </a:rPr>
                  <a:t> </a:t>
                </a:r>
              </a:p>
            </p:txBody>
          </p:sp>
        </mc:Fallback>
      </mc:AlternateContent>
    </p:spTree>
    <p:extLst>
      <p:ext uri="{BB962C8B-B14F-4D97-AF65-F5344CB8AC3E}">
        <p14:creationId xmlns:p14="http://schemas.microsoft.com/office/powerpoint/2010/main" val="149831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b="1" dirty="0">
                <a:latin typeface="Helvetica" pitchFamily="2" charset="0"/>
              </a:rPr>
              <a:t>Probability</a:t>
            </a:r>
            <a:r>
              <a:rPr lang="en-US" sz="2400" dirty="0">
                <a:latin typeface="Helvetica" pitchFamily="2" charset="0"/>
              </a:rPr>
              <a:t> is a number between 0 and 1 (inclusive) that indicates how likely some event is to occur, or that something is the case.</a:t>
            </a:r>
          </a:p>
          <a:p>
            <a:endParaRPr lang="en-US" sz="2400" dirty="0">
              <a:latin typeface="Helvetica" pitchFamily="2" charset="0"/>
            </a:endParaRPr>
          </a:p>
          <a:p>
            <a:r>
              <a:rPr lang="en-US" sz="2400" dirty="0">
                <a:latin typeface="Helvetica" pitchFamily="2" charset="0"/>
              </a:rPr>
              <a:t>A probability of 0 means that thing is impossible.</a:t>
            </a:r>
          </a:p>
          <a:p>
            <a:r>
              <a:rPr lang="en-US" sz="2400" dirty="0">
                <a:latin typeface="Helvetica" pitchFamily="2" charset="0"/>
              </a:rPr>
              <a:t>A probability of 1 means that thing is a guarantee. It must happen.</a:t>
            </a:r>
          </a:p>
          <a:p>
            <a:r>
              <a:rPr lang="en-US" sz="2400" dirty="0">
                <a:latin typeface="Helvetica" pitchFamily="2" charset="0"/>
              </a:rPr>
              <a:t>A probability of 0.5 means there is a 50% chance it will happen.</a:t>
            </a:r>
          </a:p>
          <a:p>
            <a:endParaRPr lang="en-US" sz="2400" dirty="0">
              <a:latin typeface="Helvetica" pitchFamily="2" charset="0"/>
            </a:endParaRPr>
          </a:p>
        </p:txBody>
      </p:sp>
    </p:spTree>
    <p:extLst>
      <p:ext uri="{BB962C8B-B14F-4D97-AF65-F5344CB8AC3E}">
        <p14:creationId xmlns:p14="http://schemas.microsoft.com/office/powerpoint/2010/main" val="3684292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70000" lnSpcReduction="20000"/>
              </a:bodyPr>
              <a:lstStyle/>
              <a:p>
                <a:r>
                  <a:rPr lang="en-US" sz="3200" dirty="0">
                    <a:latin typeface="Helvetica" pitchFamily="2" charset="0"/>
                  </a:rPr>
                  <a:t>You can read this as:</a:t>
                </a:r>
              </a:p>
              <a:p>
                <a:pPr marL="0" indent="0">
                  <a:buNone/>
                </a:pPr>
                <a:endParaRPr lang="en-US" sz="3200" dirty="0">
                  <a:latin typeface="Helvetica" pitchFamily="2" charset="0"/>
                </a:endParaRPr>
              </a:p>
              <a:p>
                <a:r>
                  <a:rPr lang="en-US" sz="3200" dirty="0">
                    <a:latin typeface="Helvetica" pitchFamily="2" charset="0"/>
                  </a:rPr>
                  <a:t>“the probability of an event happening given some evidence, is equal to the probability of the event AND the evidence happening divided by the probability of the evidence happening.</a:t>
                </a:r>
              </a:p>
              <a:p>
                <a:pPr marL="0" indent="0">
                  <a:buNone/>
                </a:pPr>
                <a:endParaRPr lang="en-US" sz="26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800" i="1" smtClean="0">
                          <a:solidFill>
                            <a:srgbClr val="00B050"/>
                          </a:solidFill>
                          <a:latin typeface="Cambria Math" panose="02040503050406030204" pitchFamily="18" charset="0"/>
                        </a:rPr>
                        <m:t>𝑃</m:t>
                      </m:r>
                      <m:d>
                        <m:dPr>
                          <m:ctrlPr>
                            <a:rPr lang="en-US" sz="2800" i="1">
                              <a:solidFill>
                                <a:srgbClr val="00B050"/>
                              </a:solidFill>
                              <a:latin typeface="Cambria Math" panose="02040503050406030204" pitchFamily="18" charset="0"/>
                            </a:rPr>
                          </m:ctrlPr>
                        </m:dPr>
                        <m:e>
                          <m:r>
                            <a:rPr lang="en-US" sz="2800" i="1">
                              <a:solidFill>
                                <a:srgbClr val="00B050"/>
                              </a:solidFill>
                              <a:latin typeface="Cambria Math" panose="02040503050406030204" pitchFamily="18" charset="0"/>
                            </a:rPr>
                            <m:t>𝑒𝑣𝑒𝑛𝑡</m:t>
                          </m:r>
                          <m:r>
                            <a:rPr lang="en-US" sz="2800" i="1">
                              <a:solidFill>
                                <a:srgbClr val="00B050"/>
                              </a:solidFill>
                              <a:latin typeface="Cambria Math" panose="02040503050406030204" pitchFamily="18" charset="0"/>
                            </a:rPr>
                            <m:t>|</m:t>
                          </m:r>
                          <m:r>
                            <a:rPr lang="en-US" sz="2800" i="1">
                              <a:solidFill>
                                <a:srgbClr val="00B050"/>
                              </a:solidFill>
                              <a:latin typeface="Cambria Math" panose="02040503050406030204" pitchFamily="18" charset="0"/>
                            </a:rPr>
                            <m:t>𝑒𝑣𝑖𝑑𝑒𝑛𝑐𝑒</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smtClean="0">
                              <a:solidFill>
                                <a:srgbClr val="7030A0"/>
                              </a:solidFill>
                              <a:latin typeface="Cambria Math" panose="02040503050406030204" pitchFamily="18" charset="0"/>
                            </a:rPr>
                            <m:t>𝑃</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𝑒𝑣𝑒𝑛𝑡</m:t>
                              </m:r>
                              <m:r>
                                <a:rPr lang="en-US" sz="2800" i="1">
                                  <a:solidFill>
                                    <a:srgbClr val="7030A0"/>
                                  </a:solidFill>
                                  <a:latin typeface="Cambria Math" panose="02040503050406030204" pitchFamily="18" charset="0"/>
                                </a:rPr>
                                <m:t>∧</m:t>
                              </m:r>
                              <m:r>
                                <a:rPr lang="en-US" sz="2800" i="1">
                                  <a:solidFill>
                                    <a:srgbClr val="7030A0"/>
                                  </a:solidFill>
                                  <a:latin typeface="Cambria Math" panose="02040503050406030204" pitchFamily="18" charset="0"/>
                                </a:rPr>
                                <m:t>𝑒𝑣𝑖𝑑𝑒𝑛𝑐𝑒</m:t>
                              </m:r>
                            </m:e>
                          </m:d>
                        </m:num>
                        <m:den>
                          <m:r>
                            <a:rPr lang="en-US" sz="2800" i="1" smtClean="0">
                              <a:solidFill>
                                <a:srgbClr val="0070C0"/>
                              </a:solidFill>
                              <a:latin typeface="Cambria Math" panose="02040503050406030204" pitchFamily="18" charset="0"/>
                            </a:rPr>
                            <m:t>𝑃</m:t>
                          </m:r>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𝑒𝑣𝑖𝑑𝑒𝑛𝑐𝑒</m:t>
                              </m:r>
                            </m:e>
                          </m:d>
                        </m:den>
                      </m:f>
                    </m:oMath>
                  </m:oMathPara>
                </a14:m>
                <a:endParaRPr lang="en-US" sz="2800" dirty="0"/>
              </a:p>
              <a:p>
                <a:pPr marL="0" indent="0">
                  <a:buNone/>
                </a:pPr>
                <a:r>
                  <a:rPr lang="en-US" sz="2600" dirty="0">
                    <a:latin typeface="Helvetica" pitchFamily="2" charset="0"/>
                  </a:rPr>
                  <a:t>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667" t="-949" r="-1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BBF5377-3BFF-40FD-9D42-91E64128EDFC}"/>
              </a:ext>
            </a:extLst>
          </p:cNvPr>
          <p:cNvSpPr txBox="1"/>
          <p:nvPr/>
        </p:nvSpPr>
        <p:spPr>
          <a:xfrm>
            <a:off x="1799864" y="5075713"/>
            <a:ext cx="3414532" cy="646331"/>
          </a:xfrm>
          <a:prstGeom prst="rect">
            <a:avLst/>
          </a:prstGeom>
          <a:noFill/>
        </p:spPr>
        <p:txBody>
          <a:bodyPr wrap="square" rtlCol="0">
            <a:spAutoFit/>
          </a:bodyPr>
          <a:lstStyle/>
          <a:p>
            <a:pPr algn="ctr"/>
            <a:r>
              <a:rPr lang="en-US" i="1" dirty="0">
                <a:solidFill>
                  <a:srgbClr val="00B050"/>
                </a:solidFill>
              </a:rPr>
              <a:t>The “posterior probability of an event given some evidence”</a:t>
            </a:r>
          </a:p>
        </p:txBody>
      </p:sp>
      <p:sp>
        <p:nvSpPr>
          <p:cNvPr id="7" name="TextBox 6">
            <a:extLst>
              <a:ext uri="{FF2B5EF4-FFF2-40B4-BE49-F238E27FC236}">
                <a16:creationId xmlns:a16="http://schemas.microsoft.com/office/drawing/2014/main" id="{39DE84AB-68C9-42C6-B19C-C1FB6CE3879D}"/>
              </a:ext>
            </a:extLst>
          </p:cNvPr>
          <p:cNvSpPr txBox="1"/>
          <p:nvPr/>
        </p:nvSpPr>
        <p:spPr>
          <a:xfrm>
            <a:off x="8545192" y="3870794"/>
            <a:ext cx="2870521" cy="923330"/>
          </a:xfrm>
          <a:prstGeom prst="rect">
            <a:avLst/>
          </a:prstGeom>
          <a:noFill/>
        </p:spPr>
        <p:txBody>
          <a:bodyPr wrap="square" rtlCol="0">
            <a:spAutoFit/>
          </a:bodyPr>
          <a:lstStyle/>
          <a:p>
            <a:pPr algn="ctr"/>
            <a:r>
              <a:rPr lang="en-US" i="1" dirty="0">
                <a:solidFill>
                  <a:srgbClr val="7030A0"/>
                </a:solidFill>
              </a:rPr>
              <a:t>The “prior” probability of both the event *and* the evidence happening</a:t>
            </a:r>
          </a:p>
        </p:txBody>
      </p:sp>
      <p:sp>
        <p:nvSpPr>
          <p:cNvPr id="8" name="TextBox 7">
            <a:extLst>
              <a:ext uri="{FF2B5EF4-FFF2-40B4-BE49-F238E27FC236}">
                <a16:creationId xmlns:a16="http://schemas.microsoft.com/office/drawing/2014/main" id="{0CF1E094-DD2C-4FE5-A65F-4E455D3EAECC}"/>
              </a:ext>
            </a:extLst>
          </p:cNvPr>
          <p:cNvSpPr txBox="1"/>
          <p:nvPr/>
        </p:nvSpPr>
        <p:spPr>
          <a:xfrm>
            <a:off x="7575630" y="5424058"/>
            <a:ext cx="2870521" cy="646331"/>
          </a:xfrm>
          <a:prstGeom prst="rect">
            <a:avLst/>
          </a:prstGeom>
          <a:noFill/>
        </p:spPr>
        <p:txBody>
          <a:bodyPr wrap="square" rtlCol="0">
            <a:spAutoFit/>
          </a:bodyPr>
          <a:lstStyle/>
          <a:p>
            <a:pPr algn="ctr"/>
            <a:r>
              <a:rPr lang="en-US" i="1" dirty="0">
                <a:solidFill>
                  <a:srgbClr val="0070C0"/>
                </a:solidFill>
              </a:rPr>
              <a:t>The “prior” probability of the evidence happening</a:t>
            </a:r>
          </a:p>
        </p:txBody>
      </p:sp>
    </p:spTree>
    <p:extLst>
      <p:ext uri="{BB962C8B-B14F-4D97-AF65-F5344CB8AC3E}">
        <p14:creationId xmlns:p14="http://schemas.microsoft.com/office/powerpoint/2010/main" val="4281348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to play this out in our example…</a:t>
                </a:r>
                <a:endParaRPr lang="en-US" sz="2600" dirty="0">
                  <a:latin typeface="Helvetica" pitchFamily="2" charset="0"/>
                </a:endParaRPr>
              </a:p>
              <a:p>
                <a:pPr marL="0" indent="0">
                  <a:buNone/>
                </a:pPr>
                <a:endParaRPr lang="en-US" sz="2600" dirty="0">
                  <a:latin typeface="Helvetica" pitchFamily="2" charset="0"/>
                </a:endParaRPr>
              </a:p>
              <a:p>
                <a:pPr marL="0" indent="0">
                  <a:buNone/>
                </a:pPr>
                <a:endParaRPr lang="en-US" sz="2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𝑒𝑣𝑒𝑛𝑡</m:t>
                          </m:r>
                          <m:r>
                            <a:rPr lang="en-US" sz="2800" i="1">
                              <a:latin typeface="Cambria Math" panose="02040503050406030204" pitchFamily="18" charset="0"/>
                            </a:rPr>
                            <m:t>|</m:t>
                          </m:r>
                          <m:r>
                            <a:rPr lang="en-US" sz="2800" i="1">
                              <a:latin typeface="Cambria Math" panose="02040503050406030204" pitchFamily="18" charset="0"/>
                            </a:rPr>
                            <m:t>𝑒𝑣𝑖𝑑𝑒𝑛𝑐𝑒</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𝑒𝑣𝑒𝑛𝑡</m:t>
                              </m:r>
                              <m:r>
                                <a:rPr lang="en-US" sz="2800" i="1">
                                  <a:latin typeface="Cambria Math" panose="02040503050406030204" pitchFamily="18" charset="0"/>
                                </a:rPr>
                                <m:t>∧</m:t>
                              </m:r>
                              <m:r>
                                <a:rPr lang="en-US" sz="2800" i="1">
                                  <a:latin typeface="Cambria Math" panose="02040503050406030204" pitchFamily="18" charset="0"/>
                                </a:rPr>
                                <m:t>𝑒𝑣𝑖𝑑𝑒𝑛𝑐𝑒</m:t>
                              </m:r>
                            </m:e>
                          </m:d>
                        </m:num>
                        <m:den>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𝑒𝑣𝑖𝑑𝑒𝑛𝑐𝑒</m:t>
                              </m:r>
                            </m:e>
                          </m:d>
                        </m:den>
                      </m:f>
                    </m:oMath>
                  </m:oMathPara>
                </a14:m>
                <a:endParaRPr lang="en-US" sz="2800" dirty="0"/>
              </a:p>
              <a:p>
                <a:pPr marL="0" indent="0">
                  <a:buNone/>
                </a:pPr>
                <a:r>
                  <a:rPr lang="en-US" sz="2600" dirty="0">
                    <a:latin typeface="Helvetica" pitchFamily="2" charset="0"/>
                  </a:rPr>
                  <a:t>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4"/>
                </a:stretch>
              </a:blipFill>
            </p:spPr>
            <p:txBody>
              <a:bodyPr/>
              <a:lstStyle/>
              <a:p>
                <a:r>
                  <a:rPr lang="en-US">
                    <a:noFill/>
                  </a:rPr>
                  <a:t> </a:t>
                </a:r>
              </a:p>
            </p:txBody>
          </p:sp>
        </mc:Fallback>
      </mc:AlternateContent>
    </p:spTree>
    <p:extLst>
      <p:ext uri="{BB962C8B-B14F-4D97-AF65-F5344CB8AC3E}">
        <p14:creationId xmlns:p14="http://schemas.microsoft.com/office/powerpoint/2010/main" val="313380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to play this out in our example… </a:t>
                </a:r>
              </a:p>
              <a:p>
                <a:r>
                  <a:rPr lang="en-US" sz="2400" dirty="0">
                    <a:latin typeface="Helvetica" pitchFamily="2" charset="0"/>
                  </a:rPr>
                  <a:t>L</a:t>
                </a:r>
                <a14:m>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et</m:t>
                        </m:r>
                      </m:e>
                      <m:sup>
                        <m:r>
                          <a:rPr lang="en-US" sz="2400" b="0" i="0" smtClean="0">
                            <a:latin typeface="Cambria Math" panose="02040503050406030204" pitchFamily="18" charset="0"/>
                          </a:rPr>
                          <m:t>′</m:t>
                        </m:r>
                      </m:sup>
                    </m:sSup>
                    <m:r>
                      <m:rPr>
                        <m:sty m:val="p"/>
                      </m:rPr>
                      <a:rPr lang="en-US" sz="2400" b="0" i="0" smtClean="0">
                        <a:latin typeface="Cambria Math" panose="02040503050406030204" pitchFamily="18" charset="0"/>
                      </a:rPr>
                      <m:t>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say</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that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event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is</m:t>
                    </m:r>
                    <m:r>
                      <a:rPr lang="en-US" sz="2400" b="0" i="0" smtClean="0">
                        <a:latin typeface="Cambria Math" panose="02040503050406030204" pitchFamily="18" charset="0"/>
                      </a:rPr>
                      <m:t> </m:t>
                    </m:r>
                    <m:r>
                      <a:rPr lang="en-US" sz="2400" b="0" i="1" smtClean="0">
                        <a:latin typeface="Cambria Math" panose="02040503050406030204" pitchFamily="18" charset="0"/>
                      </a:rPr>
                      <m:t>𝑑𝑜𝑢𝑏𝑙𝑒𝑠</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and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evidence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D</m:t>
                    </m:r>
                    <m:r>
                      <a:rPr lang="en-US" sz="2400" b="0" i="0" smtClean="0">
                        <a:latin typeface="Cambria Math" panose="02040503050406030204" pitchFamily="18" charset="0"/>
                      </a:rPr>
                      <m:t>1=4</m:t>
                    </m:r>
                  </m:oMath>
                </a14:m>
                <a:r>
                  <a:rPr lang="en-US" sz="2600" dirty="0">
                    <a:latin typeface="Helvetica" pitchFamily="2" charset="0"/>
                  </a:rPr>
                  <a:t>?</a:t>
                </a:r>
              </a:p>
              <a:p>
                <a:endParaRPr lang="en-US" sz="26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num>
                        <m:den>
                          <m:r>
                            <a:rPr lang="en-US" sz="2800" i="1">
                              <a:latin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den>
                      </m:f>
                    </m:oMath>
                  </m:oMathPara>
                </a14:m>
                <a:endParaRPr lang="en-US" sz="2800" dirty="0"/>
              </a:p>
              <a:p>
                <a:pPr marL="0" indent="0">
                  <a:buNone/>
                </a:pPr>
                <a:r>
                  <a:rPr lang="en-US" sz="2600" dirty="0">
                    <a:latin typeface="Helvetica" pitchFamily="2" charset="0"/>
                  </a:rPr>
                  <a:t>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88" t="-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0DEDB0-DCF8-44CF-A8AF-76710078D097}"/>
                  </a:ext>
                </a:extLst>
              </p:cNvPr>
              <p:cNvSpPr txBox="1"/>
              <p:nvPr/>
            </p:nvSpPr>
            <p:spPr>
              <a:xfrm>
                <a:off x="7309412" y="381964"/>
                <a:ext cx="4519892"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𝑃</m:t>
                      </m:r>
                      <m:d>
                        <m:dPr>
                          <m:ctrlPr>
                            <a:rPr lang="en-US" sz="1800" i="1">
                              <a:latin typeface="Cambria Math" panose="02040503050406030204" pitchFamily="18" charset="0"/>
                            </a:rPr>
                          </m:ctrlPr>
                        </m:dPr>
                        <m:e>
                          <m:r>
                            <a:rPr lang="en-US" sz="1800" i="1">
                              <a:latin typeface="Cambria Math" panose="02040503050406030204" pitchFamily="18" charset="0"/>
                            </a:rPr>
                            <m:t>𝑒𝑣𝑒𝑛𝑡</m:t>
                          </m:r>
                          <m:r>
                            <a:rPr lang="en-US" sz="1800" i="1">
                              <a:latin typeface="Cambria Math" panose="02040503050406030204" pitchFamily="18" charset="0"/>
                            </a:rPr>
                            <m:t>|</m:t>
                          </m:r>
                          <m:r>
                            <a:rPr lang="en-US" sz="1800" i="1">
                              <a:latin typeface="Cambria Math" panose="02040503050406030204" pitchFamily="18" charset="0"/>
                            </a:rPr>
                            <m:t>𝑒𝑣𝑖𝑑𝑒𝑛𝑐𝑒</m:t>
                          </m:r>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i="1">
                                  <a:latin typeface="Cambria Math" panose="02040503050406030204" pitchFamily="18" charset="0"/>
                                </a:rPr>
                                <m:t>𝑒𝑣𝑒𝑛𝑡</m:t>
                              </m:r>
                              <m:r>
                                <a:rPr lang="en-US" sz="1800" i="1">
                                  <a:latin typeface="Cambria Math" panose="02040503050406030204" pitchFamily="18" charset="0"/>
                                </a:rPr>
                                <m:t>∧</m:t>
                              </m:r>
                              <m:r>
                                <a:rPr lang="en-US" sz="1800" i="1">
                                  <a:latin typeface="Cambria Math" panose="02040503050406030204" pitchFamily="18" charset="0"/>
                                </a:rPr>
                                <m:t>𝑒𝑣𝑖𝑑𝑒𝑛𝑐𝑒</m:t>
                              </m:r>
                            </m:e>
                          </m:d>
                        </m:num>
                        <m:den>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i="1">
                                  <a:latin typeface="Cambria Math" panose="02040503050406030204" pitchFamily="18" charset="0"/>
                                </a:rPr>
                                <m:t>𝑒𝑣𝑖𝑑𝑒𝑛𝑐𝑒</m:t>
                              </m:r>
                            </m:e>
                          </m:d>
                        </m:den>
                      </m:f>
                    </m:oMath>
                  </m:oMathPara>
                </a14:m>
                <a:endParaRPr lang="en-US" dirty="0"/>
              </a:p>
            </p:txBody>
          </p:sp>
        </mc:Choice>
        <mc:Fallback xmlns="">
          <p:sp>
            <p:nvSpPr>
              <p:cNvPr id="4" name="TextBox 3">
                <a:extLst>
                  <a:ext uri="{FF2B5EF4-FFF2-40B4-BE49-F238E27FC236}">
                    <a16:creationId xmlns:a16="http://schemas.microsoft.com/office/drawing/2014/main" id="{9E0DEDB0-DCF8-44CF-A8AF-76710078D097}"/>
                  </a:ext>
                </a:extLst>
              </p:cNvPr>
              <p:cNvSpPr txBox="1">
                <a:spLocks noRot="1" noChangeAspect="1" noMove="1" noResize="1" noEditPoints="1" noAdjustHandles="1" noChangeArrowheads="1" noChangeShapeType="1" noTextEdit="1"/>
              </p:cNvSpPr>
              <p:nvPr/>
            </p:nvSpPr>
            <p:spPr>
              <a:xfrm>
                <a:off x="7309412" y="381964"/>
                <a:ext cx="4519892" cy="66909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11255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a:bodyPr>
              <a:lstStyle/>
              <a:p>
                <a:r>
                  <a:rPr lang="en-US" sz="2400" dirty="0">
                    <a:latin typeface="Helvetica" pitchFamily="2" charset="0"/>
                  </a:rPr>
                  <a:t>So, to play this out in our example… </a:t>
                </a:r>
              </a:p>
              <a:p>
                <a:r>
                  <a:rPr lang="en-US" sz="2400" dirty="0">
                    <a:latin typeface="Helvetica" pitchFamily="2" charset="0"/>
                  </a:rPr>
                  <a:t>L</a:t>
                </a:r>
                <a14:m>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et</m:t>
                        </m:r>
                      </m:e>
                      <m:sup>
                        <m:r>
                          <a:rPr lang="en-US" sz="2400" b="0" i="0" smtClean="0">
                            <a:latin typeface="Cambria Math" panose="02040503050406030204" pitchFamily="18" charset="0"/>
                          </a:rPr>
                          <m:t>′</m:t>
                        </m:r>
                      </m:sup>
                    </m:sSup>
                    <m:r>
                      <m:rPr>
                        <m:sty m:val="p"/>
                      </m:rPr>
                      <a:rPr lang="en-US" sz="2400" b="0" i="0" smtClean="0">
                        <a:latin typeface="Cambria Math" panose="02040503050406030204" pitchFamily="18" charset="0"/>
                      </a:rPr>
                      <m:t>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say</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that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event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is</m:t>
                    </m:r>
                    <m:r>
                      <a:rPr lang="en-US" sz="2400" b="0" i="0" smtClean="0">
                        <a:latin typeface="Cambria Math" panose="02040503050406030204" pitchFamily="18" charset="0"/>
                      </a:rPr>
                      <m:t> </m:t>
                    </m:r>
                    <m:r>
                      <a:rPr lang="en-US" sz="2400" b="0" i="1" smtClean="0">
                        <a:latin typeface="Cambria Math" panose="02040503050406030204" pitchFamily="18" charset="0"/>
                      </a:rPr>
                      <m:t>𝑑𝑜𝑢𝑏𝑙𝑒𝑠</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and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evidence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D</m:t>
                    </m:r>
                    <m:r>
                      <a:rPr lang="en-US" sz="2400" b="0" i="0" smtClean="0">
                        <a:latin typeface="Cambria Math" panose="02040503050406030204" pitchFamily="18" charset="0"/>
                      </a:rPr>
                      <m:t>1=4</m:t>
                    </m:r>
                  </m:oMath>
                </a14:m>
                <a:endParaRPr lang="en-US" sz="2600" dirty="0">
                  <a:latin typeface="Helvetica" pitchFamily="2" charset="0"/>
                </a:endParaRPr>
              </a:p>
              <a:p>
                <a:pPr lvl="1"/>
                <a:r>
                  <a:rPr lang="en-US" sz="2400" dirty="0">
                    <a:latin typeface="Helvetica" pitchFamily="2" charset="0"/>
                  </a:rPr>
                  <a:t>In order to solve this, we first need to know the prior probabilities of </a:t>
                </a:r>
                <a:endParaRPr lang="en-US" sz="2400" i="1" dirty="0">
                  <a:latin typeface="Cambria Math" panose="02040503050406030204" pitchFamily="18" charset="0"/>
                </a:endParaRPr>
              </a:p>
              <a:p>
                <a:pPr lvl="2"/>
                <a14:m>
                  <m:oMath xmlns:m="http://schemas.openxmlformats.org/officeDocument/2006/math">
                    <m:r>
                      <a:rPr lang="en-US" sz="2300" i="1" smtClean="0">
                        <a:latin typeface="Cambria Math" panose="02040503050406030204" pitchFamily="18" charset="0"/>
                      </a:rPr>
                      <m:t>𝑃</m:t>
                    </m:r>
                    <m:d>
                      <m:dPr>
                        <m:ctrlPr>
                          <a:rPr lang="en-US" sz="2300" i="1">
                            <a:latin typeface="Cambria Math" panose="02040503050406030204" pitchFamily="18" charset="0"/>
                          </a:rPr>
                        </m:ctrlPr>
                      </m:dPr>
                      <m:e>
                        <m:r>
                          <a:rPr lang="en-US" sz="2300" i="1">
                            <a:latin typeface="Cambria Math" panose="02040503050406030204" pitchFamily="18" charset="0"/>
                          </a:rPr>
                          <m:t>𝑑𝑜𝑢𝑏𝑙𝑒𝑠</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𝐷</m:t>
                            </m:r>
                          </m:e>
                          <m:sub>
                            <m:r>
                              <a:rPr lang="en-US" sz="2300" i="1">
                                <a:latin typeface="Cambria Math" panose="02040503050406030204" pitchFamily="18" charset="0"/>
                              </a:rPr>
                              <m:t>1</m:t>
                            </m:r>
                          </m:sub>
                        </m:sSub>
                        <m:r>
                          <a:rPr lang="en-US" sz="2300" i="1">
                            <a:latin typeface="Cambria Math" panose="02040503050406030204" pitchFamily="18" charset="0"/>
                          </a:rPr>
                          <m:t>=4</m:t>
                        </m:r>
                      </m:e>
                    </m:d>
                  </m:oMath>
                </a14:m>
                <a:endParaRPr lang="en-US" sz="2300" dirty="0">
                  <a:latin typeface="Helvetica" pitchFamily="2" charset="0"/>
                </a:endParaRPr>
              </a:p>
              <a:p>
                <a:pPr lvl="2"/>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1</m:t>
                            </m:r>
                          </m:sub>
                        </m:sSub>
                        <m:r>
                          <a:rPr lang="en-US" sz="2400" i="1">
                            <a:latin typeface="Cambria Math" panose="02040503050406030204" pitchFamily="18" charset="0"/>
                          </a:rPr>
                          <m:t>=4</m:t>
                        </m:r>
                      </m:e>
                    </m:d>
                  </m:oMath>
                </a14:m>
                <a:endParaRPr lang="en-US" sz="26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num>
                        <m:den>
                          <m:r>
                            <a:rPr lang="en-US" sz="2800" i="1">
                              <a:latin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den>
                      </m:f>
                    </m:oMath>
                  </m:oMathPara>
                </a14:m>
                <a:endParaRPr lang="en-US" sz="2800" dirty="0"/>
              </a:p>
              <a:p>
                <a:pPr marL="0" indent="0">
                  <a:buNone/>
                </a:pPr>
                <a:r>
                  <a:rPr lang="en-US" sz="2600" dirty="0">
                    <a:latin typeface="Helvetica" pitchFamily="2" charset="0"/>
                  </a:rPr>
                  <a:t> </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57"/>
                </a:stretch>
              </a:blipFill>
            </p:spPr>
            <p:txBody>
              <a:bodyPr/>
              <a:lstStyle/>
              <a:p>
                <a:r>
                  <a:rPr lang="en-US">
                    <a:noFill/>
                  </a:rPr>
                  <a:t> </a:t>
                </a:r>
              </a:p>
            </p:txBody>
          </p:sp>
        </mc:Fallback>
      </mc:AlternateContent>
    </p:spTree>
    <p:extLst>
      <p:ext uri="{BB962C8B-B14F-4D97-AF65-F5344CB8AC3E}">
        <p14:creationId xmlns:p14="http://schemas.microsoft.com/office/powerpoint/2010/main" val="1735280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to play this out in our example… </a:t>
                </a:r>
              </a:p>
              <a:p>
                <a:r>
                  <a:rPr lang="en-US" sz="2400" b="1" dirty="0">
                    <a:solidFill>
                      <a:srgbClr val="0070C0"/>
                    </a:solidFill>
                    <a:latin typeface="Helvetica" pitchFamily="2" charset="0"/>
                  </a:rPr>
                  <a:t>what is </a:t>
                </a:r>
                <a14:m>
                  <m:oMath xmlns:m="http://schemas.openxmlformats.org/officeDocument/2006/math">
                    <m:r>
                      <a:rPr lang="en-US" sz="2400" b="1" i="1">
                        <a:solidFill>
                          <a:srgbClr val="0070C0"/>
                        </a:solidFill>
                        <a:latin typeface="Cambria Math" panose="02040503050406030204" pitchFamily="18" charset="0"/>
                      </a:rPr>
                      <m:t>𝑷</m:t>
                    </m:r>
                    <m:d>
                      <m:dPr>
                        <m:ctrlPr>
                          <a:rPr lang="en-US" sz="2400" b="1" i="1">
                            <a:solidFill>
                              <a:srgbClr val="0070C0"/>
                            </a:solidFill>
                            <a:latin typeface="Cambria Math" panose="02040503050406030204" pitchFamily="18" charset="0"/>
                          </a:rPr>
                        </m:ctrlPr>
                      </m:d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𝑫</m:t>
                            </m:r>
                          </m:e>
                          <m:sub>
                            <m:r>
                              <a:rPr lang="en-US" sz="2400" b="1" i="1">
                                <a:solidFill>
                                  <a:srgbClr val="0070C0"/>
                                </a:solidFill>
                                <a:latin typeface="Cambria Math" panose="02040503050406030204" pitchFamily="18" charset="0"/>
                              </a:rPr>
                              <m:t>𝟏</m:t>
                            </m:r>
                          </m:sub>
                        </m:sSub>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𝟒</m:t>
                        </m:r>
                      </m:e>
                    </m:d>
                  </m:oMath>
                </a14:m>
                <a:r>
                  <a:rPr lang="en-US" sz="2600" b="1" dirty="0">
                    <a:solidFill>
                      <a:srgbClr val="0070C0"/>
                    </a:solidFill>
                    <a:latin typeface="Helvetica" pitchFamily="2" charset="0"/>
                  </a:rPr>
                  <a:t>? </a:t>
                </a:r>
              </a:p>
              <a:p>
                <a:pPr marL="0" indent="0">
                  <a:buNone/>
                </a:pPr>
                <a:endParaRPr lang="en-US" sz="26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r>
                        <a:rPr lang="en-US" sz="2800" i="1">
                          <a:latin typeface="Cambria Math" panose="02040503050406030204" pitchFamily="18" charset="0"/>
                        </a:rPr>
                        <m:t>=</m:t>
                      </m:r>
                      <m:f>
                        <m:fPr>
                          <m:ctrlPr>
                            <a:rPr lang="en-US" sz="2800" i="1" smtClean="0">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num>
                        <m:den>
                          <m:r>
                            <a:rPr lang="en-US" sz="2800" b="1" i="1">
                              <a:solidFill>
                                <a:srgbClr val="0070C0"/>
                              </a:solidFill>
                              <a:latin typeface="Cambria Math" panose="02040503050406030204" pitchFamily="18" charset="0"/>
                            </a:rPr>
                            <m:t>𝑷</m:t>
                          </m:r>
                          <m:d>
                            <m:dPr>
                              <m:ctrlPr>
                                <a:rPr lang="en-US" sz="2800" b="1" i="1">
                                  <a:solidFill>
                                    <a:srgbClr val="0070C0"/>
                                  </a:solidFill>
                                  <a:latin typeface="Cambria Math" panose="02040503050406030204" pitchFamily="18" charset="0"/>
                                </a:rPr>
                              </m:ctrlPr>
                            </m:dPr>
                            <m:e>
                              <m:sSub>
                                <m:sSubPr>
                                  <m:ctrlPr>
                                    <a:rPr lang="en-US" sz="2800" b="1" i="1">
                                      <a:solidFill>
                                        <a:srgbClr val="0070C0"/>
                                      </a:solidFill>
                                      <a:latin typeface="Cambria Math" panose="02040503050406030204" pitchFamily="18" charset="0"/>
                                    </a:rPr>
                                  </m:ctrlPr>
                                </m:sSubPr>
                                <m:e>
                                  <m:r>
                                    <a:rPr lang="en-US" sz="2800" b="1" i="1">
                                      <a:solidFill>
                                        <a:srgbClr val="0070C0"/>
                                      </a:solidFill>
                                      <a:latin typeface="Cambria Math" panose="02040503050406030204" pitchFamily="18" charset="0"/>
                                    </a:rPr>
                                    <m:t>𝑫</m:t>
                                  </m:r>
                                </m:e>
                                <m:sub>
                                  <m:r>
                                    <a:rPr lang="en-US" sz="2800" b="1" i="1">
                                      <a:solidFill>
                                        <a:srgbClr val="0070C0"/>
                                      </a:solidFill>
                                      <a:latin typeface="Cambria Math" panose="02040503050406030204" pitchFamily="18" charset="0"/>
                                    </a:rPr>
                                    <m:t>𝟏</m:t>
                                  </m:r>
                                </m:sub>
                              </m:sSub>
                              <m:r>
                                <a:rPr lang="en-US" sz="2800" b="1" i="1">
                                  <a:solidFill>
                                    <a:srgbClr val="0070C0"/>
                                  </a:solidFill>
                                  <a:latin typeface="Cambria Math" panose="02040503050406030204" pitchFamily="18" charset="0"/>
                                </a:rPr>
                                <m:t>=</m:t>
                              </m:r>
                              <m:r>
                                <a:rPr lang="en-US" sz="2800" b="1" i="1">
                                  <a:solidFill>
                                    <a:srgbClr val="0070C0"/>
                                  </a:solidFill>
                                  <a:latin typeface="Cambria Math" panose="02040503050406030204" pitchFamily="18" charset="0"/>
                                </a:rPr>
                                <m:t>𝟒</m:t>
                              </m:r>
                            </m:e>
                          </m:d>
                        </m:den>
                      </m:f>
                    </m:oMath>
                  </m:oMathPara>
                </a14:m>
                <a:endParaRPr lang="en-US" sz="2800" dirty="0"/>
              </a:p>
              <a:p>
                <a:pPr marL="0" indent="0">
                  <a:buNone/>
                </a:pPr>
                <a:r>
                  <a:rPr lang="en-US" sz="2600" dirty="0">
                    <a:latin typeface="Helvetica" pitchFamily="2" charset="0"/>
                  </a:rPr>
                  <a:t>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88" t="-316"/>
                </a:stretch>
              </a:blipFill>
            </p:spPr>
            <p:txBody>
              <a:bodyPr/>
              <a:lstStyle/>
              <a:p>
                <a:r>
                  <a:rPr lang="en-US">
                    <a:noFill/>
                  </a:rPr>
                  <a:t> </a:t>
                </a:r>
              </a:p>
            </p:txBody>
          </p:sp>
        </mc:Fallback>
      </mc:AlternateContent>
    </p:spTree>
    <p:extLst>
      <p:ext uri="{BB962C8B-B14F-4D97-AF65-F5344CB8AC3E}">
        <p14:creationId xmlns:p14="http://schemas.microsoft.com/office/powerpoint/2010/main" val="4135024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what is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1</m:t>
                            </m:r>
                          </m:sub>
                        </m:sSub>
                        <m:r>
                          <a:rPr lang="en-US" sz="2400" i="1">
                            <a:latin typeface="Cambria Math" panose="02040503050406030204" pitchFamily="18" charset="0"/>
                          </a:rPr>
                          <m:t>=4</m:t>
                        </m:r>
                      </m:e>
                    </m:d>
                  </m:oMath>
                </a14:m>
                <a:r>
                  <a:rPr lang="en-US" sz="2600" dirty="0">
                    <a:latin typeface="Helvetica" pitchFamily="2" charset="0"/>
                  </a:rPr>
                  <a:t>? </a:t>
                </a:r>
              </a:p>
              <a:p>
                <a:pPr lvl="1"/>
                <a:r>
                  <a:rPr lang="en-US" sz="2400" dirty="0">
                    <a:latin typeface="Helvetica" pitchFamily="2" charset="0"/>
                  </a:rPr>
                  <a:t>It’s 1/6.</a:t>
                </a:r>
                <a:endParaRPr lang="en-US" sz="26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r>
                        <a:rPr lang="en-US" sz="2800" i="1">
                          <a:latin typeface="Cambria Math" panose="02040503050406030204" pitchFamily="18" charset="0"/>
                        </a:rPr>
                        <m:t>=</m:t>
                      </m:r>
                      <m:f>
                        <m:fPr>
                          <m:ctrlPr>
                            <a:rPr lang="en-US" sz="2800" i="1" smtClean="0">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num>
                        <m:den>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6</m:t>
                              </m:r>
                            </m:den>
                          </m:f>
                        </m:den>
                      </m:f>
                    </m:oMath>
                  </m:oMathPara>
                </a14:m>
                <a:endParaRPr lang="en-US" sz="2800" dirty="0"/>
              </a:p>
              <a:p>
                <a:pPr marL="0" indent="0">
                  <a:buNone/>
                </a:pPr>
                <a:r>
                  <a:rPr lang="en-US" sz="2600" dirty="0">
                    <a:latin typeface="Helvetica" pitchFamily="2" charset="0"/>
                  </a:rPr>
                  <a:t>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88" t="-4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5B75DE8-95E0-418B-B7C1-9A54D6E007DA}"/>
              </a:ext>
            </a:extLst>
          </p:cNvPr>
          <p:cNvSpPr txBox="1"/>
          <p:nvPr/>
        </p:nvSpPr>
        <p:spPr>
          <a:xfrm>
            <a:off x="2031411" y="5042504"/>
            <a:ext cx="1289584" cy="369332"/>
          </a:xfrm>
          <a:prstGeom prst="rect">
            <a:avLst/>
          </a:prstGeom>
          <a:noFill/>
        </p:spPr>
        <p:txBody>
          <a:bodyPr wrap="none" rtlCol="0">
            <a:spAutoFit/>
          </a:bodyPr>
          <a:lstStyle/>
          <a:p>
            <a:r>
              <a:rPr lang="en-US" dirty="0"/>
              <a:t>Right? It’s </a:t>
            </a:r>
          </a:p>
        </p:txBody>
      </p:sp>
      <p:sp>
        <p:nvSpPr>
          <p:cNvPr id="6" name="TextBox 5">
            <a:extLst>
              <a:ext uri="{FF2B5EF4-FFF2-40B4-BE49-F238E27FC236}">
                <a16:creationId xmlns:a16="http://schemas.microsoft.com/office/drawing/2014/main" id="{0CEF42B4-BEB2-43BD-AAB5-3DDF926DBCA2}"/>
              </a:ext>
            </a:extLst>
          </p:cNvPr>
          <p:cNvSpPr txBox="1"/>
          <p:nvPr/>
        </p:nvSpPr>
        <p:spPr>
          <a:xfrm>
            <a:off x="4757061" y="4840674"/>
            <a:ext cx="2435747" cy="1754326"/>
          </a:xfrm>
          <a:prstGeom prst="rect">
            <a:avLst/>
          </a:prstGeom>
          <a:noFill/>
        </p:spPr>
        <p:txBody>
          <a:bodyPr wrap="square" rtlCol="0">
            <a:spAutoFit/>
          </a:bodyPr>
          <a:lstStyle/>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1</a:t>
            </a:r>
          </a:p>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2</a:t>
            </a:r>
          </a:p>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3</a:t>
            </a:r>
          </a:p>
          <a:p>
            <a:pPr lvl="1"/>
            <a:r>
              <a:rPr lang="en-US" sz="1800" b="1" dirty="0">
                <a:solidFill>
                  <a:srgbClr val="0070C0"/>
                </a:solidFill>
                <a:latin typeface="Helvetica" pitchFamily="2" charset="0"/>
              </a:rPr>
              <a:t>D</a:t>
            </a:r>
            <a:r>
              <a:rPr lang="en-US" sz="1800" b="1" baseline="-25000" dirty="0">
                <a:solidFill>
                  <a:srgbClr val="0070C0"/>
                </a:solidFill>
                <a:latin typeface="Helvetica" pitchFamily="2" charset="0"/>
              </a:rPr>
              <a:t>1</a:t>
            </a:r>
            <a:r>
              <a:rPr lang="en-US" sz="1800" b="1" dirty="0">
                <a:solidFill>
                  <a:srgbClr val="0070C0"/>
                </a:solidFill>
                <a:latin typeface="Helvetica" pitchFamily="2" charset="0"/>
              </a:rPr>
              <a:t> = 4</a:t>
            </a:r>
          </a:p>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5</a:t>
            </a:r>
          </a:p>
          <a:p>
            <a:pPr lvl="1"/>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6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F0C24A-BEAC-4EF2-A6BB-7886466F600F}"/>
                  </a:ext>
                </a:extLst>
              </p:cNvPr>
              <p:cNvSpPr txBox="1"/>
              <p:nvPr/>
            </p:nvSpPr>
            <p:spPr>
              <a:xfrm>
                <a:off x="595345" y="5613665"/>
                <a:ext cx="4161716" cy="5361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nor/>
                            </m:rPr>
                            <a:rPr lang="en-US" sz="1400" dirty="0"/>
                            <m:t>The</m:t>
                          </m:r>
                          <m:r>
                            <m:rPr>
                              <m:nor/>
                            </m:rPr>
                            <a:rPr lang="en-US" sz="1400" dirty="0"/>
                            <m:t> </m:t>
                          </m:r>
                          <m:r>
                            <m:rPr>
                              <m:nor/>
                            </m:rPr>
                            <a:rPr lang="en-US" sz="1400" dirty="0"/>
                            <m:t>number</m:t>
                          </m:r>
                          <m:r>
                            <m:rPr>
                              <m:nor/>
                            </m:rPr>
                            <a:rPr lang="en-US" sz="1400" dirty="0"/>
                            <m:t> </m:t>
                          </m:r>
                          <m:r>
                            <m:rPr>
                              <m:nor/>
                            </m:rPr>
                            <a:rPr lang="en-US" sz="1400" dirty="0"/>
                            <m:t>of</m:t>
                          </m:r>
                          <m:r>
                            <m:rPr>
                              <m:nor/>
                            </m:rPr>
                            <a:rPr lang="en-US" sz="1400" dirty="0"/>
                            <m:t> </m:t>
                          </m:r>
                          <m:r>
                            <m:rPr>
                              <m:nor/>
                            </m:rPr>
                            <a:rPr lang="en-US" sz="1400" dirty="0"/>
                            <m:t>samples</m:t>
                          </m:r>
                          <m:r>
                            <m:rPr>
                              <m:nor/>
                            </m:rPr>
                            <a:rPr lang="en-US" sz="1400" dirty="0"/>
                            <m:t> </m:t>
                          </m:r>
                          <m:r>
                            <m:rPr>
                              <m:nor/>
                            </m:rPr>
                            <a:rPr lang="en-US" sz="1400" dirty="0"/>
                            <m:t>where</m:t>
                          </m:r>
                          <m:r>
                            <m:rPr>
                              <m:nor/>
                            </m:rPr>
                            <a:rPr lang="en-US" sz="1400" dirty="0"/>
                            <m:t> </m:t>
                          </m:r>
                          <m:r>
                            <m:rPr>
                              <m:nor/>
                            </m:rPr>
                            <a:rPr lang="en-US" sz="1400" dirty="0"/>
                            <m:t>the</m:t>
                          </m:r>
                          <m:r>
                            <m:rPr>
                              <m:nor/>
                            </m:rPr>
                            <a:rPr lang="en-US" sz="1400" dirty="0"/>
                            <m:t> </m:t>
                          </m:r>
                          <m:r>
                            <m:rPr>
                              <m:nor/>
                            </m:rPr>
                            <a:rPr lang="en-US" sz="1400" dirty="0"/>
                            <m:t>event</m:t>
                          </m:r>
                          <m:r>
                            <m:rPr>
                              <m:nor/>
                            </m:rPr>
                            <a:rPr lang="en-US" sz="1400" dirty="0"/>
                            <m:t> </m:t>
                          </m:r>
                          <m:r>
                            <m:rPr>
                              <m:nor/>
                            </m:rPr>
                            <a:rPr lang="en-US" sz="1400" dirty="0"/>
                            <m:t>is</m:t>
                          </m:r>
                          <m:r>
                            <m:rPr>
                              <m:nor/>
                            </m:rPr>
                            <a:rPr lang="en-US" sz="1400" dirty="0"/>
                            <m:t> </m:t>
                          </m:r>
                          <m:r>
                            <m:rPr>
                              <m:nor/>
                            </m:rPr>
                            <a:rPr lang="en-US" sz="1400" dirty="0"/>
                            <m:t>true</m:t>
                          </m:r>
                        </m:num>
                        <m:den>
                          <m:r>
                            <m:rPr>
                              <m:sty m:val="p"/>
                            </m:rPr>
                            <a:rPr lang="en-US" sz="1400" b="0" i="0" smtClean="0">
                              <a:latin typeface="Cambria Math" panose="02040503050406030204" pitchFamily="18" charset="0"/>
                            </a:rPr>
                            <m:t>The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total</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size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of</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the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sample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space</m:t>
                          </m:r>
                        </m:den>
                      </m:f>
                    </m:oMath>
                  </m:oMathPara>
                </a14:m>
                <a:endParaRPr lang="en-US" sz="1400" dirty="0"/>
              </a:p>
            </p:txBody>
          </p:sp>
        </mc:Choice>
        <mc:Fallback xmlns="">
          <p:sp>
            <p:nvSpPr>
              <p:cNvPr id="7" name="TextBox 6">
                <a:extLst>
                  <a:ext uri="{FF2B5EF4-FFF2-40B4-BE49-F238E27FC236}">
                    <a16:creationId xmlns:a16="http://schemas.microsoft.com/office/drawing/2014/main" id="{ADF0C24A-BEAC-4EF2-A6BB-7886466F600F}"/>
                  </a:ext>
                </a:extLst>
              </p:cNvPr>
              <p:cNvSpPr txBox="1">
                <a:spLocks noRot="1" noChangeAspect="1" noMove="1" noResize="1" noEditPoints="1" noAdjustHandles="1" noChangeArrowheads="1" noChangeShapeType="1" noTextEdit="1"/>
              </p:cNvSpPr>
              <p:nvPr/>
            </p:nvSpPr>
            <p:spPr>
              <a:xfrm>
                <a:off x="595345" y="5613665"/>
                <a:ext cx="4161716" cy="536172"/>
              </a:xfrm>
              <a:prstGeom prst="rect">
                <a:avLst/>
              </a:prstGeom>
              <a:blipFill>
                <a:blip r:embed="rId4"/>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E0422C-8791-4CD2-BA0C-54C513DE768B}"/>
                  </a:ext>
                </a:extLst>
              </p:cNvPr>
              <p:cNvSpPr txBox="1"/>
              <p:nvPr/>
            </p:nvSpPr>
            <p:spPr>
              <a:xfrm>
                <a:off x="6723630" y="4979173"/>
                <a:ext cx="2374071" cy="1477328"/>
              </a:xfrm>
              <a:prstGeom prst="rect">
                <a:avLst/>
              </a:prstGeom>
              <a:noFill/>
            </p:spPr>
            <p:txBody>
              <a:bodyPr wrap="square" rtlCol="0">
                <a:spAutoFit/>
              </a:bodyPr>
              <a:lstStyle/>
              <a:p>
                <a:r>
                  <a:rPr lang="en-US" dirty="0"/>
                  <a:t>When rolling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𝐷</m:t>
                        </m:r>
                      </m:e>
                      <m:sub>
                        <m:r>
                          <a:rPr lang="en-US" sz="1800" i="1">
                            <a:latin typeface="Cambria Math" panose="02040503050406030204" pitchFamily="18" charset="0"/>
                          </a:rPr>
                          <m:t>1</m:t>
                        </m:r>
                      </m:sub>
                    </m:sSub>
                    <m:r>
                      <a:rPr lang="en-US" sz="1800" i="1">
                        <a:latin typeface="Cambria Math" panose="02040503050406030204" pitchFamily="18" charset="0"/>
                      </a:rPr>
                      <m:t> </m:t>
                    </m:r>
                  </m:oMath>
                </a14:m>
                <a:r>
                  <a:rPr lang="en-US" dirty="0"/>
                  <a:t> there are six possible worlds, of which in only one is the event ‘true’  </a:t>
                </a:r>
              </a:p>
            </p:txBody>
          </p:sp>
        </mc:Choice>
        <mc:Fallback xmlns="">
          <p:sp>
            <p:nvSpPr>
              <p:cNvPr id="8" name="TextBox 7">
                <a:extLst>
                  <a:ext uri="{FF2B5EF4-FFF2-40B4-BE49-F238E27FC236}">
                    <a16:creationId xmlns:a16="http://schemas.microsoft.com/office/drawing/2014/main" id="{4FE0422C-8791-4CD2-BA0C-54C513DE768B}"/>
                  </a:ext>
                </a:extLst>
              </p:cNvPr>
              <p:cNvSpPr txBox="1">
                <a:spLocks noRot="1" noChangeAspect="1" noMove="1" noResize="1" noEditPoints="1" noAdjustHandles="1" noChangeArrowheads="1" noChangeShapeType="1" noTextEdit="1"/>
              </p:cNvSpPr>
              <p:nvPr/>
            </p:nvSpPr>
            <p:spPr>
              <a:xfrm>
                <a:off x="6723630" y="4979173"/>
                <a:ext cx="2374071" cy="1477328"/>
              </a:xfrm>
              <a:prstGeom prst="rect">
                <a:avLst/>
              </a:prstGeom>
              <a:blipFill>
                <a:blip r:embed="rId5"/>
                <a:stretch>
                  <a:fillRect l="-2314" t="-2479" r="-2314"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026F62-F31C-4721-A541-AC9392DE1104}"/>
                  </a:ext>
                </a:extLst>
              </p:cNvPr>
              <p:cNvSpPr txBox="1"/>
              <p:nvPr/>
            </p:nvSpPr>
            <p:spPr>
              <a:xfrm>
                <a:off x="9512811" y="5525397"/>
                <a:ext cx="316112" cy="498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nor/>
                            </m:rPr>
                            <a:rPr lang="en-US" sz="1400" b="0" i="0" dirty="0" smtClean="0"/>
                            <m:t>1</m:t>
                          </m:r>
                        </m:num>
                        <m:den>
                          <m:r>
                            <a:rPr lang="en-US" sz="1400" b="0" i="0" smtClean="0">
                              <a:latin typeface="Cambria Math" panose="02040503050406030204" pitchFamily="18" charset="0"/>
                            </a:rPr>
                            <m:t>6</m:t>
                          </m:r>
                        </m:den>
                      </m:f>
                    </m:oMath>
                  </m:oMathPara>
                </a14:m>
                <a:endParaRPr lang="en-US" sz="1400" dirty="0"/>
              </a:p>
            </p:txBody>
          </p:sp>
        </mc:Choice>
        <mc:Fallback xmlns="">
          <p:sp>
            <p:nvSpPr>
              <p:cNvPr id="9" name="TextBox 8">
                <a:extLst>
                  <a:ext uri="{FF2B5EF4-FFF2-40B4-BE49-F238E27FC236}">
                    <a16:creationId xmlns:a16="http://schemas.microsoft.com/office/drawing/2014/main" id="{89026F62-F31C-4721-A541-AC9392DE1104}"/>
                  </a:ext>
                </a:extLst>
              </p:cNvPr>
              <p:cNvSpPr txBox="1">
                <a:spLocks noRot="1" noChangeAspect="1" noMove="1" noResize="1" noEditPoints="1" noAdjustHandles="1" noChangeArrowheads="1" noChangeShapeType="1" noTextEdit="1"/>
              </p:cNvSpPr>
              <p:nvPr/>
            </p:nvSpPr>
            <p:spPr>
              <a:xfrm>
                <a:off x="9512811" y="5525397"/>
                <a:ext cx="316112" cy="498983"/>
              </a:xfrm>
              <a:prstGeom prst="rect">
                <a:avLst/>
              </a:prstGeom>
              <a:blipFill>
                <a:blip r:embed="rId6"/>
                <a:stretch>
                  <a:fillRect b="-1220"/>
                </a:stretch>
              </a:blipFill>
            </p:spPr>
            <p:txBody>
              <a:bodyPr/>
              <a:lstStyle/>
              <a:p>
                <a:r>
                  <a:rPr lang="en-US">
                    <a:noFill/>
                  </a:rPr>
                  <a:t> </a:t>
                </a:r>
              </a:p>
            </p:txBody>
          </p:sp>
        </mc:Fallback>
      </mc:AlternateContent>
    </p:spTree>
    <p:extLst>
      <p:ext uri="{BB962C8B-B14F-4D97-AF65-F5344CB8AC3E}">
        <p14:creationId xmlns:p14="http://schemas.microsoft.com/office/powerpoint/2010/main" val="2518828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Great! So that’s one prior out of the way! Let’s move on to the next one</a:t>
                </a:r>
              </a:p>
              <a:p>
                <a:r>
                  <a:rPr lang="en-US" sz="2400" b="1" dirty="0">
                    <a:solidFill>
                      <a:srgbClr val="0070C0"/>
                    </a:solidFill>
                    <a:latin typeface="Helvetica" pitchFamily="2" charset="0"/>
                  </a:rPr>
                  <a:t>what is </a:t>
                </a:r>
                <a14:m>
                  <m:oMath xmlns:m="http://schemas.openxmlformats.org/officeDocument/2006/math">
                    <m:r>
                      <a:rPr lang="en-US" sz="2400" b="1" i="1">
                        <a:solidFill>
                          <a:srgbClr val="0070C0"/>
                        </a:solidFill>
                        <a:latin typeface="Cambria Math" panose="02040503050406030204" pitchFamily="18" charset="0"/>
                      </a:rPr>
                      <m:t>𝑷</m:t>
                    </m:r>
                    <m:d>
                      <m:dPr>
                        <m:ctrlPr>
                          <a:rPr lang="en-US" sz="2400" b="1" i="1">
                            <a:solidFill>
                              <a:srgbClr val="0070C0"/>
                            </a:solidFill>
                            <a:latin typeface="Cambria Math" panose="02040503050406030204" pitchFamily="18" charset="0"/>
                          </a:rPr>
                        </m:ctrlPr>
                      </m:dPr>
                      <m:e>
                        <m:r>
                          <a:rPr lang="en-US" sz="2400" b="1" i="1">
                            <a:solidFill>
                              <a:srgbClr val="0070C0"/>
                            </a:solidFill>
                            <a:latin typeface="Cambria Math" panose="02040503050406030204" pitchFamily="18" charset="0"/>
                          </a:rPr>
                          <m:t>𝒅𝒐𝒖𝒃𝒍𝒆𝒔</m:t>
                        </m:r>
                        <m:r>
                          <a:rPr lang="en-US" sz="2400" b="1" i="1">
                            <a:solidFill>
                              <a:srgbClr val="0070C0"/>
                            </a:solidFill>
                            <a:latin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𝑫</m:t>
                            </m:r>
                          </m:e>
                          <m:sub>
                            <m:r>
                              <a:rPr lang="en-US" sz="2400" b="1" i="1">
                                <a:solidFill>
                                  <a:srgbClr val="0070C0"/>
                                </a:solidFill>
                                <a:latin typeface="Cambria Math" panose="02040503050406030204" pitchFamily="18" charset="0"/>
                              </a:rPr>
                              <m:t>𝟏</m:t>
                            </m:r>
                          </m:sub>
                        </m:sSub>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𝟒</m:t>
                        </m:r>
                      </m:e>
                    </m:d>
                  </m:oMath>
                </a14:m>
                <a:endParaRPr lang="en-US" sz="2600" b="1" dirty="0">
                  <a:latin typeface="Helvetica" pitchFamily="2" charset="0"/>
                </a:endParaRPr>
              </a:p>
              <a:p>
                <a:endParaRPr lang="en-US" sz="26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r>
                        <a:rPr lang="en-US" sz="2800" i="1">
                          <a:latin typeface="Cambria Math" panose="02040503050406030204" pitchFamily="18" charset="0"/>
                        </a:rPr>
                        <m:t>=</m:t>
                      </m:r>
                      <m:f>
                        <m:fPr>
                          <m:ctrlPr>
                            <a:rPr lang="en-US" sz="2800" i="1" smtClean="0">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num>
                        <m:den>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6</m:t>
                              </m:r>
                            </m:den>
                          </m:f>
                        </m:den>
                      </m:f>
                    </m:oMath>
                  </m:oMathPara>
                </a14:m>
                <a:endParaRPr lang="en-US" sz="2800" dirty="0"/>
              </a:p>
              <a:p>
                <a:pPr marL="0" indent="0">
                  <a:buNone/>
                </a:pPr>
                <a:r>
                  <a:rPr lang="en-US" sz="2600" dirty="0">
                    <a:latin typeface="Helvetica" pitchFamily="2" charset="0"/>
                  </a:rPr>
                  <a:t>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88" t="-316"/>
                </a:stretch>
              </a:blipFill>
            </p:spPr>
            <p:txBody>
              <a:bodyPr/>
              <a:lstStyle/>
              <a:p>
                <a:r>
                  <a:rPr lang="en-US">
                    <a:noFill/>
                  </a:rPr>
                  <a:t> </a:t>
                </a:r>
              </a:p>
            </p:txBody>
          </p:sp>
        </mc:Fallback>
      </mc:AlternateContent>
    </p:spTree>
    <p:extLst>
      <p:ext uri="{BB962C8B-B14F-4D97-AF65-F5344CB8AC3E}">
        <p14:creationId xmlns:p14="http://schemas.microsoft.com/office/powerpoint/2010/main" val="107474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800582" y="2103120"/>
                <a:ext cx="10698866" cy="3849624"/>
              </a:xfrm>
            </p:spPr>
            <p:txBody>
              <a:bodyPr>
                <a:normAutofit/>
              </a:bodyPr>
              <a:lstStyle/>
              <a:p>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𝑑𝑜𝑢𝑏𝑙𝑒𝑠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1</m:t>
                            </m:r>
                          </m:sub>
                        </m:sSub>
                        <m:r>
                          <a:rPr lang="en-US" sz="2400" i="1">
                            <a:latin typeface="Cambria Math" panose="02040503050406030204" pitchFamily="18" charset="0"/>
                          </a:rPr>
                          <m:t>=4</m:t>
                        </m:r>
                      </m:e>
                    </m:d>
                  </m:oMath>
                </a14:m>
                <a:r>
                  <a:rPr lang="en-US" sz="2600" dirty="0">
                    <a:latin typeface="Helvetica" pitchFamily="2" charset="0"/>
                  </a:rPr>
                  <a:t> Ends up being 1/36</a:t>
                </a:r>
              </a:p>
              <a:p>
                <a:r>
                  <a:rPr lang="en-US" sz="2600" dirty="0">
                    <a:latin typeface="Helvetica" pitchFamily="2" charset="0"/>
                  </a:rPr>
                  <a:t>How did we get there? There are 36 possible worlds of rolling two dice</a:t>
                </a:r>
              </a:p>
              <a:p>
                <a:pPr marL="0" indent="0">
                  <a:buNone/>
                </a:pPr>
                <a:r>
                  <a:rPr lang="en-US" sz="2600" dirty="0">
                    <a:latin typeface="Helvetica" pitchFamily="2" charset="0"/>
                  </a:rPr>
                  <a:t> </a:t>
                </a: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800582" y="2103120"/>
                <a:ext cx="10698866" cy="3849624"/>
              </a:xfrm>
              <a:blipFill>
                <a:blip r:embed="rId3"/>
                <a:stretch>
                  <a:fillRect l="-912" t="-475" r="-4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6139FD-607B-4012-AD2F-2940E3FB34C7}"/>
                  </a:ext>
                </a:extLst>
              </p:cNvPr>
              <p:cNvSpPr txBox="1"/>
              <p:nvPr/>
            </p:nvSpPr>
            <p:spPr>
              <a:xfrm>
                <a:off x="862314" y="3394276"/>
                <a:ext cx="10126490" cy="3416320"/>
              </a:xfrm>
              <a:prstGeom prst="rect">
                <a:avLst/>
              </a:prstGeom>
              <a:noFill/>
            </p:spPr>
            <p:txBody>
              <a:bodyPr wrap="none" rtlCol="0">
                <a:spAutoFit/>
              </a:bodyPr>
              <a:lstStyle/>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endParaRPr lang="en-US" sz="2000" dirty="0">
                  <a:latin typeface="Helvetica" pitchFamily="2" charset="0"/>
                </a:endParaRP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endParaRPr lang="en-US" dirty="0"/>
              </a:p>
            </p:txBody>
          </p:sp>
        </mc:Choice>
        <mc:Fallback xmlns="">
          <p:sp>
            <p:nvSpPr>
              <p:cNvPr id="5" name="TextBox 4">
                <a:extLst>
                  <a:ext uri="{FF2B5EF4-FFF2-40B4-BE49-F238E27FC236}">
                    <a16:creationId xmlns:a16="http://schemas.microsoft.com/office/drawing/2014/main" id="{026139FD-607B-4012-AD2F-2940E3FB34C7}"/>
                  </a:ext>
                </a:extLst>
              </p:cNvPr>
              <p:cNvSpPr txBox="1">
                <a:spLocks noRot="1" noChangeAspect="1" noMove="1" noResize="1" noEditPoints="1" noAdjustHandles="1" noChangeArrowheads="1" noChangeShapeType="1" noTextEdit="1"/>
              </p:cNvSpPr>
              <p:nvPr/>
            </p:nvSpPr>
            <p:spPr>
              <a:xfrm>
                <a:off x="862314" y="3394276"/>
                <a:ext cx="10126490" cy="3416320"/>
              </a:xfrm>
              <a:prstGeom prst="rect">
                <a:avLst/>
              </a:prstGeom>
              <a:blipFill>
                <a:blip r:embed="rId4"/>
                <a:stretch>
                  <a:fillRect l="-481" t="-1071"/>
                </a:stretch>
              </a:blipFill>
            </p:spPr>
            <p:txBody>
              <a:bodyPr/>
              <a:lstStyle/>
              <a:p>
                <a:r>
                  <a:rPr lang="en-US">
                    <a:noFill/>
                  </a:rPr>
                  <a:t> </a:t>
                </a:r>
              </a:p>
            </p:txBody>
          </p:sp>
        </mc:Fallback>
      </mc:AlternateContent>
    </p:spTree>
    <p:extLst>
      <p:ext uri="{BB962C8B-B14F-4D97-AF65-F5344CB8AC3E}">
        <p14:creationId xmlns:p14="http://schemas.microsoft.com/office/powerpoint/2010/main" val="479195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4836" y="1680644"/>
                <a:ext cx="10698866" cy="3849624"/>
              </a:xfrm>
            </p:spPr>
            <p:txBody>
              <a:bodyPr>
                <a:normAutofit/>
              </a:bodyPr>
              <a:lstStyle/>
              <a:p>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𝑑𝑜𝑢𝑏𝑙𝑒𝑠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1</m:t>
                            </m:r>
                          </m:sub>
                        </m:sSub>
                        <m:r>
                          <a:rPr lang="en-US" sz="2400" i="1">
                            <a:latin typeface="Cambria Math" panose="02040503050406030204" pitchFamily="18" charset="0"/>
                          </a:rPr>
                          <m:t>=4</m:t>
                        </m:r>
                      </m:e>
                    </m:d>
                  </m:oMath>
                </a14:m>
                <a:r>
                  <a:rPr lang="en-US" sz="2600" dirty="0">
                    <a:latin typeface="Helvetica" pitchFamily="2" charset="0"/>
                  </a:rPr>
                  <a:t> Ends up being 1/36</a:t>
                </a:r>
              </a:p>
              <a:p>
                <a:r>
                  <a:rPr lang="en-US" sz="2600" dirty="0">
                    <a:latin typeface="Helvetica" pitchFamily="2" charset="0"/>
                  </a:rPr>
                  <a:t>Because in those 36 worlds, we need to identify the ones where both ‘doubles’ happened, AND where the value of </a:t>
                </a:r>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 </m:t>
                    </m:r>
                  </m:oMath>
                </a14:m>
                <a:r>
                  <a:rPr lang="en-US" sz="2600" dirty="0">
                    <a:latin typeface="Helvetica" pitchFamily="2" charset="0"/>
                  </a:rPr>
                  <a:t>is 4.</a:t>
                </a:r>
              </a:p>
              <a:p>
                <a:pPr marL="0" indent="0">
                  <a:buNone/>
                </a:pPr>
                <a:r>
                  <a:rPr lang="en-US" sz="2600" dirty="0">
                    <a:latin typeface="Helvetica" pitchFamily="2" charset="0"/>
                  </a:rPr>
                  <a:t> </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684836" y="1680644"/>
                <a:ext cx="10698866" cy="3849624"/>
              </a:xfrm>
              <a:blipFill>
                <a:blip r:embed="rId3"/>
                <a:stretch>
                  <a:fillRect l="-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6139FD-607B-4012-AD2F-2940E3FB34C7}"/>
                  </a:ext>
                </a:extLst>
              </p:cNvPr>
              <p:cNvSpPr txBox="1"/>
              <p:nvPr/>
            </p:nvSpPr>
            <p:spPr>
              <a:xfrm>
                <a:off x="862314" y="3394276"/>
                <a:ext cx="10126490" cy="3416320"/>
              </a:xfrm>
              <a:prstGeom prst="rect">
                <a:avLst/>
              </a:prstGeom>
              <a:noFill/>
            </p:spPr>
            <p:txBody>
              <a:bodyPr wrap="none" rtlCol="0">
                <a:spAutoFit/>
              </a:bodyPr>
              <a:lstStyle/>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endParaRPr lang="en-US" sz="2000" dirty="0">
                  <a:latin typeface="Helvetica" pitchFamily="2" charset="0"/>
                </a:endParaRP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a:t>
                </a:r>
                <a:r>
                  <a:rPr lang="en-US" sz="1800" b="1" dirty="0">
                    <a:solidFill>
                      <a:srgbClr val="FF0000"/>
                    </a:solidFill>
                    <a:latin typeface="Helvetica" pitchFamily="2" charset="0"/>
                  </a:rPr>
                  <a:t>D</a:t>
                </a:r>
                <a:r>
                  <a:rPr lang="en-US" sz="1800" b="1" baseline="-25000" dirty="0">
                    <a:solidFill>
                      <a:srgbClr val="FF0000"/>
                    </a:solidFill>
                    <a:latin typeface="Helvetica" pitchFamily="2" charset="0"/>
                  </a:rPr>
                  <a:t>1</a:t>
                </a:r>
                <a:r>
                  <a:rPr lang="en-US" sz="1800" b="1" dirty="0">
                    <a:solidFill>
                      <a:srgbClr val="FF0000"/>
                    </a:solidFill>
                    <a:latin typeface="Helvetica" pitchFamily="2" charset="0"/>
                  </a:rPr>
                  <a:t> = 4 </a:t>
                </a:r>
                <a14:m>
                  <m:oMath xmlns:m="http://schemas.openxmlformats.org/officeDocument/2006/math">
                    <m:r>
                      <a:rPr lang="en-US" sz="1800" b="1" i="1">
                        <a:solidFill>
                          <a:srgbClr val="FF0000"/>
                        </a:solidFill>
                        <a:latin typeface="Cambria Math" panose="02040503050406030204" pitchFamily="18" charset="0"/>
                      </a:rPr>
                      <m:t>∧</m:t>
                    </m:r>
                  </m:oMath>
                </a14:m>
                <a:r>
                  <a:rPr lang="en-US" sz="1800" b="1" dirty="0">
                    <a:solidFill>
                      <a:srgbClr val="FF0000"/>
                    </a:solidFill>
                    <a:latin typeface="Helvetica" pitchFamily="2" charset="0"/>
                  </a:rPr>
                  <a:t> D</a:t>
                </a:r>
                <a:r>
                  <a:rPr lang="en-US" sz="1800" b="1" baseline="-25000" dirty="0">
                    <a:solidFill>
                      <a:srgbClr val="FF0000"/>
                    </a:solidFill>
                    <a:latin typeface="Helvetica" pitchFamily="2" charset="0"/>
                  </a:rPr>
                  <a:t>2</a:t>
                </a:r>
                <a:r>
                  <a:rPr lang="en-US" sz="1800" b="1" dirty="0">
                    <a:solidFill>
                      <a:srgbClr val="FF0000"/>
                    </a:solidFill>
                    <a:latin typeface="Helvetica" pitchFamily="2" charset="0"/>
                  </a:rPr>
                  <a:t> = 4</a:t>
                </a:r>
                <a:r>
                  <a:rPr lang="en-US" sz="1800" dirty="0">
                    <a:latin typeface="Helvetica" pitchFamily="2" charset="0"/>
                  </a:rPr>
                  <a:t>,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endParaRPr lang="en-US" dirty="0"/>
              </a:p>
            </p:txBody>
          </p:sp>
        </mc:Choice>
        <mc:Fallback xmlns="">
          <p:sp>
            <p:nvSpPr>
              <p:cNvPr id="5" name="TextBox 4">
                <a:extLst>
                  <a:ext uri="{FF2B5EF4-FFF2-40B4-BE49-F238E27FC236}">
                    <a16:creationId xmlns:a16="http://schemas.microsoft.com/office/drawing/2014/main" id="{026139FD-607B-4012-AD2F-2940E3FB34C7}"/>
                  </a:ext>
                </a:extLst>
              </p:cNvPr>
              <p:cNvSpPr txBox="1">
                <a:spLocks noRot="1" noChangeAspect="1" noMove="1" noResize="1" noEditPoints="1" noAdjustHandles="1" noChangeArrowheads="1" noChangeShapeType="1" noTextEdit="1"/>
              </p:cNvSpPr>
              <p:nvPr/>
            </p:nvSpPr>
            <p:spPr>
              <a:xfrm>
                <a:off x="862314" y="3394276"/>
                <a:ext cx="10126490" cy="3416320"/>
              </a:xfrm>
              <a:prstGeom prst="rect">
                <a:avLst/>
              </a:prstGeom>
              <a:blipFill>
                <a:blip r:embed="rId4"/>
                <a:stretch>
                  <a:fillRect l="-481" t="-1071"/>
                </a:stretch>
              </a:blipFill>
            </p:spPr>
            <p:txBody>
              <a:bodyPr/>
              <a:lstStyle/>
              <a:p>
                <a:r>
                  <a:rPr lang="en-US">
                    <a:noFill/>
                  </a:rPr>
                  <a:t> </a:t>
                </a:r>
              </a:p>
            </p:txBody>
          </p:sp>
        </mc:Fallback>
      </mc:AlternateContent>
    </p:spTree>
    <p:extLst>
      <p:ext uri="{BB962C8B-B14F-4D97-AF65-F5344CB8AC3E}">
        <p14:creationId xmlns:p14="http://schemas.microsoft.com/office/powerpoint/2010/main" val="1752619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684836" y="1680644"/>
            <a:ext cx="10698866" cy="3849624"/>
          </a:xfrm>
        </p:spPr>
        <p:txBody>
          <a:bodyPr>
            <a:normAutofit/>
          </a:bodyPr>
          <a:lstStyle/>
          <a:p>
            <a:r>
              <a:rPr lang="en-US" sz="2600" dirty="0">
                <a:latin typeface="Helvetica" pitchFamily="2" charset="0"/>
              </a:rPr>
              <a:t>And there’s just the one!</a:t>
            </a:r>
          </a:p>
          <a:p>
            <a:r>
              <a:rPr lang="en-US" sz="2600" dirty="0">
                <a:latin typeface="Helvetica" pitchFamily="2" charset="0"/>
              </a:rPr>
              <a:t>So plugging this into our good </a:t>
            </a:r>
            <a:r>
              <a:rPr lang="en-US" sz="2600" dirty="0" err="1">
                <a:latin typeface="Helvetica" pitchFamily="2" charset="0"/>
              </a:rPr>
              <a:t>ol</a:t>
            </a:r>
            <a:r>
              <a:rPr lang="en-US" sz="2600" dirty="0">
                <a:latin typeface="Helvetica" pitchFamily="2" charset="0"/>
              </a:rPr>
              <a:t>’ equation… </a:t>
            </a:r>
          </a:p>
          <a:p>
            <a:r>
              <a:rPr lang="en-US" sz="2600" dirty="0">
                <a:latin typeface="Helvetica" pitchFamily="2" charset="0"/>
              </a:rPr>
              <a:t>We get 1/36</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6139FD-607B-4012-AD2F-2940E3FB34C7}"/>
                  </a:ext>
                </a:extLst>
              </p:cNvPr>
              <p:cNvSpPr txBox="1"/>
              <p:nvPr/>
            </p:nvSpPr>
            <p:spPr>
              <a:xfrm>
                <a:off x="862314" y="3394276"/>
                <a:ext cx="10126490" cy="3416320"/>
              </a:xfrm>
              <a:prstGeom prst="rect">
                <a:avLst/>
              </a:prstGeom>
              <a:noFill/>
            </p:spPr>
            <p:txBody>
              <a:bodyPr wrap="none" rtlCol="0">
                <a:spAutoFit/>
              </a:bodyPr>
              <a:lstStyle/>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1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2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endParaRPr lang="en-US" sz="2000" dirty="0">
                  <a:latin typeface="Helvetica" pitchFamily="2" charset="0"/>
                </a:endParaRP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3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a:t>
                </a:r>
                <a:r>
                  <a:rPr lang="en-US" sz="1800" b="1" dirty="0">
                    <a:solidFill>
                      <a:srgbClr val="FF0000"/>
                    </a:solidFill>
                    <a:latin typeface="Helvetica" pitchFamily="2" charset="0"/>
                  </a:rPr>
                  <a:t>D</a:t>
                </a:r>
                <a:r>
                  <a:rPr lang="en-US" sz="1800" b="1" baseline="-25000" dirty="0">
                    <a:solidFill>
                      <a:srgbClr val="FF0000"/>
                    </a:solidFill>
                    <a:latin typeface="Helvetica" pitchFamily="2" charset="0"/>
                  </a:rPr>
                  <a:t>1</a:t>
                </a:r>
                <a:r>
                  <a:rPr lang="en-US" sz="1800" b="1" dirty="0">
                    <a:solidFill>
                      <a:srgbClr val="FF0000"/>
                    </a:solidFill>
                    <a:latin typeface="Helvetica" pitchFamily="2" charset="0"/>
                  </a:rPr>
                  <a:t> = 4 </a:t>
                </a:r>
                <a14:m>
                  <m:oMath xmlns:m="http://schemas.openxmlformats.org/officeDocument/2006/math">
                    <m:r>
                      <a:rPr lang="en-US" sz="1800" b="1" i="1">
                        <a:solidFill>
                          <a:srgbClr val="FF0000"/>
                        </a:solidFill>
                        <a:latin typeface="Cambria Math" panose="02040503050406030204" pitchFamily="18" charset="0"/>
                      </a:rPr>
                      <m:t>∧</m:t>
                    </m:r>
                  </m:oMath>
                </a14:m>
                <a:r>
                  <a:rPr lang="en-US" sz="1800" b="1" dirty="0">
                    <a:solidFill>
                      <a:srgbClr val="FF0000"/>
                    </a:solidFill>
                    <a:latin typeface="Helvetica" pitchFamily="2" charset="0"/>
                  </a:rPr>
                  <a:t> D</a:t>
                </a:r>
                <a:r>
                  <a:rPr lang="en-US" sz="1800" b="1" baseline="-25000" dirty="0">
                    <a:solidFill>
                      <a:srgbClr val="FF0000"/>
                    </a:solidFill>
                    <a:latin typeface="Helvetica" pitchFamily="2" charset="0"/>
                  </a:rPr>
                  <a:t>2</a:t>
                </a:r>
                <a:r>
                  <a:rPr lang="en-US" sz="1800" b="1" dirty="0">
                    <a:solidFill>
                      <a:srgbClr val="FF0000"/>
                    </a:solidFill>
                    <a:latin typeface="Helvetica" pitchFamily="2" charset="0"/>
                  </a:rPr>
                  <a:t> = 4</a:t>
                </a:r>
                <a:r>
                  <a:rPr lang="en-US" sz="1800" dirty="0">
                    <a:latin typeface="Helvetica" pitchFamily="2" charset="0"/>
                  </a:rPr>
                  <a:t>,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4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5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pPr marL="0" indent="0">
                  <a:buNone/>
                </a:pPr>
                <a:endParaRPr lang="en-US" sz="1800" dirty="0">
                  <a:latin typeface="Helvetica" pitchFamily="2" charset="0"/>
                </a:endParaRPr>
              </a:p>
              <a:p>
                <a:pPr marL="0" indent="0">
                  <a:buNone/>
                </a:pPr>
                <a:r>
                  <a:rPr lang="en-US" sz="1800" dirty="0">
                    <a:latin typeface="Helvetica" pitchFamily="2" charset="0"/>
                  </a:rPr>
                  <a:t>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1,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2,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3,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4,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5, D</a:t>
                </a:r>
                <a:r>
                  <a:rPr lang="en-US" sz="1800" baseline="-25000" dirty="0">
                    <a:latin typeface="Helvetica" pitchFamily="2" charset="0"/>
                  </a:rPr>
                  <a:t>1</a:t>
                </a:r>
                <a:r>
                  <a:rPr lang="en-US" sz="1800" dirty="0">
                    <a:latin typeface="Helvetica" pitchFamily="2" charset="0"/>
                  </a:rPr>
                  <a:t> = 6 </a:t>
                </a:r>
                <a14:m>
                  <m:oMath xmlns:m="http://schemas.openxmlformats.org/officeDocument/2006/math">
                    <m:r>
                      <a:rPr lang="en-US" sz="1800" i="1">
                        <a:latin typeface="Cambria Math" panose="02040503050406030204" pitchFamily="18" charset="0"/>
                      </a:rPr>
                      <m:t>∧</m:t>
                    </m:r>
                  </m:oMath>
                </a14:m>
                <a:r>
                  <a:rPr lang="en-US" sz="1800" dirty="0">
                    <a:latin typeface="Helvetica" pitchFamily="2" charset="0"/>
                  </a:rPr>
                  <a:t> D</a:t>
                </a:r>
                <a:r>
                  <a:rPr lang="en-US" sz="1800" baseline="-25000" dirty="0">
                    <a:latin typeface="Helvetica" pitchFamily="2" charset="0"/>
                  </a:rPr>
                  <a:t>2</a:t>
                </a:r>
                <a:r>
                  <a:rPr lang="en-US" sz="1800" dirty="0">
                    <a:latin typeface="Helvetica" pitchFamily="2" charset="0"/>
                  </a:rPr>
                  <a:t> = 6</a:t>
                </a:r>
              </a:p>
              <a:p>
                <a:endParaRPr lang="en-US" dirty="0"/>
              </a:p>
            </p:txBody>
          </p:sp>
        </mc:Choice>
        <mc:Fallback xmlns="">
          <p:sp>
            <p:nvSpPr>
              <p:cNvPr id="5" name="TextBox 4">
                <a:extLst>
                  <a:ext uri="{FF2B5EF4-FFF2-40B4-BE49-F238E27FC236}">
                    <a16:creationId xmlns:a16="http://schemas.microsoft.com/office/drawing/2014/main" id="{026139FD-607B-4012-AD2F-2940E3FB34C7}"/>
                  </a:ext>
                </a:extLst>
              </p:cNvPr>
              <p:cNvSpPr txBox="1">
                <a:spLocks noRot="1" noChangeAspect="1" noMove="1" noResize="1" noEditPoints="1" noAdjustHandles="1" noChangeArrowheads="1" noChangeShapeType="1" noTextEdit="1"/>
              </p:cNvSpPr>
              <p:nvPr/>
            </p:nvSpPr>
            <p:spPr>
              <a:xfrm>
                <a:off x="862314" y="3394276"/>
                <a:ext cx="10126490" cy="3416320"/>
              </a:xfrm>
              <a:prstGeom prst="rect">
                <a:avLst/>
              </a:prstGeom>
              <a:blipFill>
                <a:blip r:embed="rId3"/>
                <a:stretch>
                  <a:fillRect l="-481" t="-1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AAC86E-1921-4AA2-A30E-47436711C2FF}"/>
                  </a:ext>
                </a:extLst>
              </p:cNvPr>
              <p:cNvSpPr txBox="1"/>
              <p:nvPr/>
            </p:nvSpPr>
            <p:spPr>
              <a:xfrm>
                <a:off x="7430195" y="1478022"/>
                <a:ext cx="4161716" cy="5361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nor/>
                            </m:rPr>
                            <a:rPr lang="en-US" sz="1400" dirty="0"/>
                            <m:t>The</m:t>
                          </m:r>
                          <m:r>
                            <m:rPr>
                              <m:nor/>
                            </m:rPr>
                            <a:rPr lang="en-US" sz="1400" dirty="0"/>
                            <m:t> </m:t>
                          </m:r>
                          <m:r>
                            <m:rPr>
                              <m:nor/>
                            </m:rPr>
                            <a:rPr lang="en-US" sz="1400" dirty="0"/>
                            <m:t>number</m:t>
                          </m:r>
                          <m:r>
                            <m:rPr>
                              <m:nor/>
                            </m:rPr>
                            <a:rPr lang="en-US" sz="1400" dirty="0"/>
                            <m:t> </m:t>
                          </m:r>
                          <m:r>
                            <m:rPr>
                              <m:nor/>
                            </m:rPr>
                            <a:rPr lang="en-US" sz="1400" dirty="0"/>
                            <m:t>of</m:t>
                          </m:r>
                          <m:r>
                            <m:rPr>
                              <m:nor/>
                            </m:rPr>
                            <a:rPr lang="en-US" sz="1400" dirty="0"/>
                            <m:t> </m:t>
                          </m:r>
                          <m:r>
                            <m:rPr>
                              <m:nor/>
                            </m:rPr>
                            <a:rPr lang="en-US" sz="1400" dirty="0"/>
                            <m:t>samples</m:t>
                          </m:r>
                          <m:r>
                            <m:rPr>
                              <m:nor/>
                            </m:rPr>
                            <a:rPr lang="en-US" sz="1400" dirty="0"/>
                            <m:t> </m:t>
                          </m:r>
                          <m:r>
                            <m:rPr>
                              <m:nor/>
                            </m:rPr>
                            <a:rPr lang="en-US" sz="1400" dirty="0"/>
                            <m:t>where</m:t>
                          </m:r>
                          <m:r>
                            <m:rPr>
                              <m:nor/>
                            </m:rPr>
                            <a:rPr lang="en-US" sz="1400" dirty="0"/>
                            <m:t> </m:t>
                          </m:r>
                          <m:r>
                            <m:rPr>
                              <m:nor/>
                            </m:rPr>
                            <a:rPr lang="en-US" sz="1400" dirty="0"/>
                            <m:t>the</m:t>
                          </m:r>
                          <m:r>
                            <m:rPr>
                              <m:nor/>
                            </m:rPr>
                            <a:rPr lang="en-US" sz="1400" dirty="0"/>
                            <m:t> </m:t>
                          </m:r>
                          <m:r>
                            <m:rPr>
                              <m:nor/>
                            </m:rPr>
                            <a:rPr lang="en-US" sz="1400" dirty="0"/>
                            <m:t>event</m:t>
                          </m:r>
                          <m:r>
                            <m:rPr>
                              <m:nor/>
                            </m:rPr>
                            <a:rPr lang="en-US" sz="1400" dirty="0"/>
                            <m:t> </m:t>
                          </m:r>
                          <m:r>
                            <m:rPr>
                              <m:nor/>
                            </m:rPr>
                            <a:rPr lang="en-US" sz="1400" dirty="0"/>
                            <m:t>is</m:t>
                          </m:r>
                          <m:r>
                            <m:rPr>
                              <m:nor/>
                            </m:rPr>
                            <a:rPr lang="en-US" sz="1400" dirty="0"/>
                            <m:t> </m:t>
                          </m:r>
                          <m:r>
                            <m:rPr>
                              <m:nor/>
                            </m:rPr>
                            <a:rPr lang="en-US" sz="1400" dirty="0"/>
                            <m:t>true</m:t>
                          </m:r>
                        </m:num>
                        <m:den>
                          <m:r>
                            <m:rPr>
                              <m:sty m:val="p"/>
                            </m:rPr>
                            <a:rPr lang="en-US" sz="1400" b="0" i="0" smtClean="0">
                              <a:latin typeface="Cambria Math" panose="02040503050406030204" pitchFamily="18" charset="0"/>
                            </a:rPr>
                            <m:t>The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total</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size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of</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the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sample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space</m:t>
                          </m:r>
                        </m:den>
                      </m:f>
                    </m:oMath>
                  </m:oMathPara>
                </a14:m>
                <a:endParaRPr lang="en-US" sz="1400" dirty="0"/>
              </a:p>
            </p:txBody>
          </p:sp>
        </mc:Choice>
        <mc:Fallback xmlns="">
          <p:sp>
            <p:nvSpPr>
              <p:cNvPr id="6" name="TextBox 5">
                <a:extLst>
                  <a:ext uri="{FF2B5EF4-FFF2-40B4-BE49-F238E27FC236}">
                    <a16:creationId xmlns:a16="http://schemas.microsoft.com/office/drawing/2014/main" id="{10AAC86E-1921-4AA2-A30E-47436711C2FF}"/>
                  </a:ext>
                </a:extLst>
              </p:cNvPr>
              <p:cNvSpPr txBox="1">
                <a:spLocks noRot="1" noChangeAspect="1" noMove="1" noResize="1" noEditPoints="1" noAdjustHandles="1" noChangeArrowheads="1" noChangeShapeType="1" noTextEdit="1"/>
              </p:cNvSpPr>
              <p:nvPr/>
            </p:nvSpPr>
            <p:spPr>
              <a:xfrm>
                <a:off x="7430195" y="1478022"/>
                <a:ext cx="4161716" cy="536172"/>
              </a:xfrm>
              <a:prstGeom prst="rect">
                <a:avLst/>
              </a:prstGeom>
              <a:blipFill>
                <a:blip r:embed="rId4"/>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B1E750-6EA2-4E0C-81DD-4A183D168EEF}"/>
                  </a:ext>
                </a:extLst>
              </p:cNvPr>
              <p:cNvSpPr txBox="1"/>
              <p:nvPr/>
            </p:nvSpPr>
            <p:spPr>
              <a:xfrm>
                <a:off x="9511053" y="2404866"/>
                <a:ext cx="415498" cy="498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m:rPr>
                              <m:nor/>
                            </m:rPr>
                            <a:rPr lang="en-US" sz="1400" b="0" i="0" dirty="0" smtClean="0"/>
                            <m:t>1</m:t>
                          </m:r>
                        </m:num>
                        <m:den>
                          <m:r>
                            <a:rPr lang="en-US" sz="1400" b="0" i="0" smtClean="0">
                              <a:latin typeface="Cambria Math" panose="02040503050406030204" pitchFamily="18" charset="0"/>
                            </a:rPr>
                            <m:t>36</m:t>
                          </m:r>
                        </m:den>
                      </m:f>
                    </m:oMath>
                  </m:oMathPara>
                </a14:m>
                <a:endParaRPr lang="en-US" sz="1400" dirty="0"/>
              </a:p>
            </p:txBody>
          </p:sp>
        </mc:Choice>
        <mc:Fallback xmlns="">
          <p:sp>
            <p:nvSpPr>
              <p:cNvPr id="7" name="TextBox 6">
                <a:extLst>
                  <a:ext uri="{FF2B5EF4-FFF2-40B4-BE49-F238E27FC236}">
                    <a16:creationId xmlns:a16="http://schemas.microsoft.com/office/drawing/2014/main" id="{43B1E750-6EA2-4E0C-81DD-4A183D168EEF}"/>
                  </a:ext>
                </a:extLst>
              </p:cNvPr>
              <p:cNvSpPr txBox="1">
                <a:spLocks noRot="1" noChangeAspect="1" noMove="1" noResize="1" noEditPoints="1" noAdjustHandles="1" noChangeArrowheads="1" noChangeShapeType="1" noTextEdit="1"/>
              </p:cNvSpPr>
              <p:nvPr/>
            </p:nvSpPr>
            <p:spPr>
              <a:xfrm>
                <a:off x="9511053" y="2404866"/>
                <a:ext cx="415498" cy="498983"/>
              </a:xfrm>
              <a:prstGeom prst="rect">
                <a:avLst/>
              </a:prstGeom>
              <a:blipFill>
                <a:blip r:embed="rId5"/>
                <a:stretch>
                  <a:fillRect b="-1220"/>
                </a:stretch>
              </a:blipFill>
            </p:spPr>
            <p:txBody>
              <a:bodyPr/>
              <a:lstStyle/>
              <a:p>
                <a:r>
                  <a:rPr lang="en-US">
                    <a:noFill/>
                  </a:rPr>
                  <a:t> </a:t>
                </a:r>
              </a:p>
            </p:txBody>
          </p:sp>
        </mc:Fallback>
      </mc:AlternateContent>
    </p:spTree>
    <p:extLst>
      <p:ext uri="{BB962C8B-B14F-4D97-AF65-F5344CB8AC3E}">
        <p14:creationId xmlns:p14="http://schemas.microsoft.com/office/powerpoint/2010/main" val="301288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20000"/>
          </a:bodyPr>
          <a:lstStyle/>
          <a:p>
            <a:pPr marL="0" indent="0">
              <a:buNone/>
            </a:pPr>
            <a:r>
              <a:rPr lang="en-US" sz="2400" dirty="0">
                <a:latin typeface="Helvetica" pitchFamily="2" charset="0"/>
              </a:rPr>
              <a:t>We typically write probability as </a:t>
            </a:r>
            <a:r>
              <a:rPr lang="en-US" sz="2400" i="1" dirty="0">
                <a:latin typeface="Helvetica" pitchFamily="2" charset="0"/>
              </a:rPr>
              <a:t>P(event)</a:t>
            </a:r>
          </a:p>
          <a:p>
            <a:pPr marL="0" indent="0">
              <a:buNone/>
            </a:pPr>
            <a:endParaRPr lang="en-US" sz="2400" dirty="0">
              <a:latin typeface="Helvetica" pitchFamily="2" charset="0"/>
            </a:endParaRPr>
          </a:p>
          <a:p>
            <a:pPr marL="0" indent="0">
              <a:buNone/>
            </a:pPr>
            <a:r>
              <a:rPr lang="en-US" sz="2400" dirty="0">
                <a:latin typeface="Helvetica" pitchFamily="2" charset="0"/>
              </a:rPr>
              <a:t>Where ‘</a:t>
            </a:r>
            <a:r>
              <a:rPr lang="en-US" sz="2400" i="1" dirty="0">
                <a:latin typeface="Helvetica" pitchFamily="2" charset="0"/>
              </a:rPr>
              <a:t>event</a:t>
            </a:r>
            <a:r>
              <a:rPr lang="en-US" sz="2400" dirty="0">
                <a:latin typeface="Helvetica" pitchFamily="2" charset="0"/>
              </a:rPr>
              <a:t>’ is an event or outcome that we want to know the probability of occurring.</a:t>
            </a:r>
          </a:p>
          <a:p>
            <a:pPr marL="0" indent="0">
              <a:buNone/>
            </a:pPr>
            <a:endParaRPr lang="en-US" sz="2400" dirty="0">
              <a:latin typeface="Helvetica" pitchFamily="2" charset="0"/>
            </a:endParaRPr>
          </a:p>
          <a:p>
            <a:pPr marL="0" indent="0">
              <a:buNone/>
            </a:pPr>
            <a:r>
              <a:rPr lang="en-US" sz="2400" dirty="0">
                <a:latin typeface="Helvetica" pitchFamily="2" charset="0"/>
              </a:rPr>
              <a:t>So, for example, let’s say you are flipping a fair, traditionally two sided coin. Then some probabilities associated with that might be:</a:t>
            </a:r>
          </a:p>
          <a:p>
            <a:pPr marL="0" indent="0">
              <a:buNone/>
            </a:pPr>
            <a:endParaRPr lang="en-US" sz="2400" dirty="0">
              <a:latin typeface="Helvetica" pitchFamily="2" charset="0"/>
            </a:endParaRPr>
          </a:p>
          <a:p>
            <a:pPr marL="0" indent="0">
              <a:buNone/>
            </a:pPr>
            <a:r>
              <a:rPr lang="en-US" sz="2400" i="1" dirty="0">
                <a:latin typeface="Helvetica" pitchFamily="2" charset="0"/>
              </a:rPr>
              <a:t>P(heads) = 0.5 // </a:t>
            </a:r>
            <a:r>
              <a:rPr lang="en-US" sz="2400" dirty="0">
                <a:latin typeface="Helvetica" pitchFamily="2" charset="0"/>
              </a:rPr>
              <a:t>Probability that the coin lands on heads is 50%</a:t>
            </a:r>
          </a:p>
          <a:p>
            <a:pPr marL="0" indent="0">
              <a:buNone/>
            </a:pPr>
            <a:r>
              <a:rPr lang="en-US" sz="2400" i="1" dirty="0">
                <a:latin typeface="Helvetica" pitchFamily="2" charset="0"/>
              </a:rPr>
              <a:t>P(tails) = 0.5 </a:t>
            </a:r>
            <a:r>
              <a:rPr lang="en-US" sz="2400" dirty="0">
                <a:latin typeface="Helvetica" pitchFamily="2" charset="0"/>
              </a:rPr>
              <a:t>// Probability that the coin lands on tails is 50%</a:t>
            </a:r>
          </a:p>
          <a:p>
            <a:endParaRPr lang="en-US" sz="2400" dirty="0">
              <a:latin typeface="Helvetica" pitchFamily="2" charset="0"/>
            </a:endParaRPr>
          </a:p>
        </p:txBody>
      </p:sp>
    </p:spTree>
    <p:extLst>
      <p:ext uri="{BB962C8B-B14F-4D97-AF65-F5344CB8AC3E}">
        <p14:creationId xmlns:p14="http://schemas.microsoft.com/office/powerpoint/2010/main" val="2168389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799" y="2103120"/>
                <a:ext cx="10438435" cy="3849624"/>
              </a:xfrm>
            </p:spPr>
            <p:txBody>
              <a:bodyPr>
                <a:normAutofit fontScale="92500" lnSpcReduction="10000"/>
              </a:bodyPr>
              <a:lstStyle/>
              <a:p>
                <a:r>
                  <a:rPr lang="en-US" sz="2400" dirty="0">
                    <a:latin typeface="Helvetica" pitchFamily="2" charset="0"/>
                  </a:rPr>
                  <a:t>So that means that we’ve now determined that </a:t>
                </a: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𝑑𝑜𝑢𝑏𝑙𝑒𝑠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1</m:t>
                            </m:r>
                          </m:sub>
                        </m:sSub>
                        <m:r>
                          <a:rPr lang="en-US" sz="2400" i="1">
                            <a:latin typeface="Cambria Math" panose="02040503050406030204" pitchFamily="18" charset="0"/>
                          </a:rPr>
                          <m:t>=4</m:t>
                        </m:r>
                      </m:e>
                    </m:d>
                  </m:oMath>
                </a14:m>
                <a:r>
                  <a:rPr lang="en-US" sz="2400" dirty="0">
                    <a:latin typeface="Helvetica" pitchFamily="2" charset="0"/>
                  </a:rPr>
                  <a:t> = 1/36</a:t>
                </a:r>
              </a:p>
              <a:p>
                <a:endParaRPr lang="en-US" sz="2400" dirty="0">
                  <a:latin typeface="Helvetica" pitchFamily="2" charset="0"/>
                </a:endParaRPr>
              </a:p>
              <a:p>
                <a:r>
                  <a:rPr lang="en-US" sz="2400" dirty="0">
                    <a:latin typeface="Helvetica" pitchFamily="2" charset="0"/>
                  </a:rPr>
                  <a:t>So we can update our equation…</a:t>
                </a:r>
                <a:endParaRPr lang="en-US" sz="2600" dirty="0">
                  <a:latin typeface="Helvetica" pitchFamily="2" charset="0"/>
                </a:endParaRPr>
              </a:p>
              <a:p>
                <a:pPr marL="0" indent="0" algn="ctr">
                  <a:buNone/>
                </a:pPr>
                <a14:m>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num>
                      <m:den>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6</m:t>
                            </m:r>
                          </m:den>
                        </m:f>
                      </m:den>
                    </m:f>
                  </m:oMath>
                </a14:m>
                <a:r>
                  <a:rPr lang="en-US" sz="2600" dirty="0">
                    <a:latin typeface="Helvetica" pitchFamily="2" charset="0"/>
                  </a:rPr>
                  <a:t> </a:t>
                </a:r>
              </a:p>
              <a:p>
                <a:pPr marL="0" indent="0" algn="ctr">
                  <a:buNone/>
                </a:pPr>
                <a:r>
                  <a:rPr lang="en-US" sz="2600" dirty="0">
                    <a:latin typeface="Helvetica" pitchFamily="2" charset="0"/>
                  </a:rPr>
                  <a:t>becomes</a:t>
                </a:r>
              </a:p>
              <a:p>
                <a:pPr marL="0" indent="0" algn="ctr">
                  <a:buNone/>
                </a:pP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𝑑𝑜𝑢𝑏𝑙𝑒𝑠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1</m:t>
                            </m:r>
                          </m:sub>
                        </m:sSub>
                        <m:r>
                          <a:rPr lang="en-US" sz="2400" i="1">
                            <a:latin typeface="Cambria Math" panose="02040503050406030204" pitchFamily="18" charset="0"/>
                          </a:rPr>
                          <m:t>=4</m:t>
                        </m:r>
                      </m:e>
                    </m:d>
                    <m:r>
                      <a:rPr lang="en-US" sz="2400" i="1">
                        <a:latin typeface="Cambria Math" panose="02040503050406030204" pitchFamily="18" charset="0"/>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36</m:t>
                            </m:r>
                          </m:den>
                        </m:f>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den>
                    </m:f>
                  </m:oMath>
                </a14:m>
                <a:r>
                  <a:rPr lang="en-US" sz="2400" dirty="0">
                    <a:latin typeface="Helvetica" pitchFamily="2" charset="0"/>
                  </a:rPr>
                  <a:t> </a:t>
                </a:r>
              </a:p>
              <a:p>
                <a:pPr marL="0" indent="0" algn="ctr">
                  <a:buNone/>
                </a:pPr>
                <a:endParaRPr lang="en-US" sz="26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xfrm>
                <a:off x="1066799" y="2103120"/>
                <a:ext cx="10438435" cy="3849624"/>
              </a:xfrm>
              <a:blipFill>
                <a:blip r:embed="rId3"/>
                <a:stretch>
                  <a:fillRect l="-643" t="-949"/>
                </a:stretch>
              </a:blipFill>
            </p:spPr>
            <p:txBody>
              <a:bodyPr/>
              <a:lstStyle/>
              <a:p>
                <a:r>
                  <a:rPr lang="en-US">
                    <a:noFill/>
                  </a:rPr>
                  <a:t> </a:t>
                </a:r>
              </a:p>
            </p:txBody>
          </p:sp>
        </mc:Fallback>
      </mc:AlternateContent>
    </p:spTree>
    <p:extLst>
      <p:ext uri="{BB962C8B-B14F-4D97-AF65-F5344CB8AC3E}">
        <p14:creationId xmlns:p14="http://schemas.microsoft.com/office/powerpoint/2010/main" val="9253244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20000"/>
              </a:bodyPr>
              <a:lstStyle/>
              <a:p>
                <a:r>
                  <a:rPr lang="en-US" sz="2400" dirty="0">
                    <a:latin typeface="Helvetica" pitchFamily="2" charset="0"/>
                  </a:rPr>
                  <a:t>So, to play this out in our example… </a:t>
                </a:r>
              </a:p>
              <a:p>
                <a:r>
                  <a:rPr lang="en-US" sz="2400" dirty="0">
                    <a:latin typeface="Helvetica" pitchFamily="2" charset="0"/>
                  </a:rPr>
                  <a:t>And as you may recall </a:t>
                </a:r>
                <a14:m>
                  <m:oMath xmlns:m="http://schemas.openxmlformats.org/officeDocument/2006/math">
                    <m:f>
                      <m:fPr>
                        <m:ctrlPr>
                          <a:rPr lang="en-US" sz="2400" i="1" smtClean="0">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36</m:t>
                            </m:r>
                          </m:den>
                        </m:f>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den>
                    </m:f>
                  </m:oMath>
                </a14:m>
                <a:r>
                  <a:rPr lang="en-US" sz="2400" dirty="0">
                    <a:latin typeface="Helvetica" pitchFamily="2" charset="0"/>
                  </a:rPr>
                  <a:t> </a:t>
                </a:r>
                <a:r>
                  <a:rPr lang="en-US" sz="2600" dirty="0">
                    <a:latin typeface="Helvetica" pitchFamily="2" charset="0"/>
                  </a:rPr>
                  <a:t>is the same as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36</m:t>
                        </m:r>
                      </m:den>
                    </m:f>
                  </m:oMath>
                </a14:m>
                <a:r>
                  <a:rPr lang="en-US" sz="2600" dirty="0">
                    <a:latin typeface="Helvetica" pitchFamily="2" charset="0"/>
                  </a:rPr>
                  <a:t> * </a:t>
                </a:r>
                <a14:m>
                  <m:oMath xmlns:m="http://schemas.openxmlformats.org/officeDocument/2006/math">
                    <m:f>
                      <m:fPr>
                        <m:ctrlPr>
                          <a:rPr lang="en-US" sz="2800" i="1">
                            <a:latin typeface="Cambria Math" panose="02040503050406030204" pitchFamily="18" charset="0"/>
                          </a:rPr>
                        </m:ctrlPr>
                      </m:fPr>
                      <m:num>
                        <m:r>
                          <a:rPr lang="en-US" sz="2800" b="0" i="1" smtClean="0">
                            <a:latin typeface="Cambria Math" panose="02040503050406030204" pitchFamily="18" charset="0"/>
                          </a:rPr>
                          <m:t>6</m:t>
                        </m:r>
                      </m:num>
                      <m:den>
                        <m:r>
                          <a:rPr lang="en-US" sz="2800" b="0" i="1" smtClean="0">
                            <a:latin typeface="Cambria Math" panose="02040503050406030204" pitchFamily="18" charset="0"/>
                          </a:rPr>
                          <m:t>1</m:t>
                        </m:r>
                      </m:den>
                    </m:f>
                  </m:oMath>
                </a14:m>
                <a:endParaRPr lang="en-US" sz="2600" dirty="0">
                  <a:latin typeface="Helvetica" pitchFamily="2" charset="0"/>
                </a:endParaRPr>
              </a:p>
              <a:p>
                <a:pPr lvl="1"/>
                <a:r>
                  <a:rPr lang="en-US" sz="2400" dirty="0">
                    <a:latin typeface="Helvetica" pitchFamily="2" charset="0"/>
                  </a:rPr>
                  <a:t>The </a:t>
                </a:r>
                <a:r>
                  <a:rPr lang="en-US" sz="2400" dirty="0" err="1">
                    <a:latin typeface="Helvetica" pitchFamily="2" charset="0"/>
                  </a:rPr>
                  <a:t>ol</a:t>
                </a:r>
                <a:r>
                  <a:rPr lang="en-US" sz="2400" dirty="0">
                    <a:latin typeface="Helvetica" pitchFamily="2" charset="0"/>
                  </a:rPr>
                  <a:t>’ multiply by the reciprocal trick!</a:t>
                </a:r>
              </a:p>
              <a:p>
                <a:pPr lvl="1"/>
                <a:r>
                  <a:rPr lang="en-US" sz="2400" dirty="0">
                    <a:latin typeface="Helvetica" pitchFamily="2" charset="0"/>
                  </a:rPr>
                  <a:t>It turns our equation into:</a:t>
                </a:r>
              </a:p>
              <a:p>
                <a:endParaRPr lang="en-US" sz="2600" dirty="0">
                  <a:latin typeface="Helvetica" pitchFamily="2" charset="0"/>
                </a:endParaRPr>
              </a:p>
              <a:p>
                <a:pPr marL="0" indent="0" algn="ctr">
                  <a:buNone/>
                </a:pPr>
                <a14:m>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36 </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b="0" i="1" smtClean="0">
                            <a:latin typeface="Cambria Math" panose="02040503050406030204" pitchFamily="18" charset="0"/>
                          </a:rPr>
                          <m:t>6</m:t>
                        </m:r>
                      </m:num>
                      <m:den>
                        <m:r>
                          <a:rPr lang="en-US" sz="2800" b="0" i="1" smtClean="0">
                            <a:latin typeface="Cambria Math" panose="02040503050406030204" pitchFamily="18" charset="0"/>
                          </a:rPr>
                          <m:t>1</m:t>
                        </m:r>
                      </m:den>
                    </m:f>
                  </m:oMath>
                </a14:m>
                <a:endParaRPr lang="en-US" sz="2800" dirty="0"/>
              </a:p>
              <a:p>
                <a:pPr marL="0" indent="0">
                  <a:buNone/>
                </a:pPr>
                <a:r>
                  <a:rPr lang="en-US" sz="2600" dirty="0">
                    <a:latin typeface="Helvetica" pitchFamily="2" charset="0"/>
                  </a:rPr>
                  <a:t> </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57" t="-987"/>
                </a:stretch>
              </a:blipFill>
            </p:spPr>
            <p:txBody>
              <a:bodyPr/>
              <a:lstStyle/>
              <a:p>
                <a:r>
                  <a:rPr lang="en-US">
                    <a:noFill/>
                  </a:rPr>
                  <a:t> </a:t>
                </a:r>
              </a:p>
            </p:txBody>
          </p:sp>
        </mc:Fallback>
      </mc:AlternateContent>
    </p:spTree>
    <p:extLst>
      <p:ext uri="{BB962C8B-B14F-4D97-AF65-F5344CB8AC3E}">
        <p14:creationId xmlns:p14="http://schemas.microsoft.com/office/powerpoint/2010/main" val="520719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20000"/>
              </a:bodyPr>
              <a:lstStyle/>
              <a:p>
                <a:r>
                  <a:rPr lang="en-US" sz="2400" dirty="0">
                    <a:latin typeface="Helvetica" pitchFamily="2" charset="0"/>
                  </a:rPr>
                  <a:t>And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36 </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6</m:t>
                        </m:r>
                      </m:num>
                      <m:den>
                        <m:r>
                          <a:rPr lang="en-US" sz="2400" i="1">
                            <a:latin typeface="Cambria Math" panose="02040503050406030204" pitchFamily="18" charset="0"/>
                          </a:rPr>
                          <m:t>1</m:t>
                        </m:r>
                      </m:den>
                    </m:f>
                    <m:r>
                      <a:rPr lang="en-US" sz="2400" i="1">
                        <a:latin typeface="Cambria Math" panose="02040503050406030204" pitchFamily="18" charset="0"/>
                      </a:rPr>
                      <m:t> </m:t>
                    </m:r>
                    <m:r>
                      <a:rPr lang="en-US" sz="2400" b="0" i="1" smtClean="0">
                        <a:latin typeface="Cambria Math" panose="02040503050406030204" pitchFamily="18" charset="0"/>
                      </a:rPr>
                      <m:t> </m:t>
                    </m:r>
                    <m:r>
                      <a:rPr lang="en-US" sz="2400" b="0" i="1" smtClean="0">
                        <a:latin typeface="Cambria Math" panose="02040503050406030204" pitchFamily="18" charset="0"/>
                      </a:rPr>
                      <m:t>𝑒𝑞𝑢𝑎𝑙𝑠</m:t>
                    </m:r>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6</m:t>
                        </m:r>
                      </m:num>
                      <m:den>
                        <m:r>
                          <a:rPr lang="en-US" sz="2400" b="0" i="1" smtClean="0">
                            <a:latin typeface="Cambria Math" panose="02040503050406030204" pitchFamily="18" charset="0"/>
                          </a:rPr>
                          <m:t>3</m:t>
                        </m:r>
                        <m:r>
                          <a:rPr lang="en-US" sz="2400" i="1">
                            <a:latin typeface="Cambria Math" panose="02040503050406030204" pitchFamily="18" charset="0"/>
                          </a:rPr>
                          <m:t>6</m:t>
                        </m:r>
                      </m:den>
                    </m:f>
                  </m:oMath>
                </a14:m>
                <a:r>
                  <a:rPr lang="en-US" sz="2400" dirty="0">
                    <a:latin typeface="Helvetica" pitchFamily="2" charset="0"/>
                  </a:rPr>
                  <a:t>, which reduces to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6 </m:t>
                        </m:r>
                      </m:den>
                    </m:f>
                  </m:oMath>
                </a14:m>
                <a:r>
                  <a:rPr lang="en-US" sz="2400" dirty="0">
                    <a:latin typeface="Helvetica" pitchFamily="2" charset="0"/>
                  </a:rPr>
                  <a:t>. </a:t>
                </a:r>
              </a:p>
              <a:p>
                <a:r>
                  <a:rPr lang="en-US" sz="2400" dirty="0">
                    <a:latin typeface="Helvetica" pitchFamily="2" charset="0"/>
                  </a:rPr>
                  <a:t>Which is what I told you earlier!</a:t>
                </a:r>
              </a:p>
              <a:p>
                <a:pPr lvl="1"/>
                <a:r>
                  <a:rPr lang="en-US" sz="2400" dirty="0">
                    <a:latin typeface="Helvetica" pitchFamily="2" charset="0"/>
                  </a:rPr>
                  <a:t>But now we see *how* we got there!</a:t>
                </a:r>
              </a:p>
              <a:p>
                <a:r>
                  <a:rPr lang="en-US" sz="2600" dirty="0">
                    <a:latin typeface="Helvetica" pitchFamily="2" charset="0"/>
                  </a:rPr>
                  <a:t>So great, we now have a way of computing posterior probabilities in terms of prior probabilities!</a:t>
                </a:r>
              </a:p>
              <a:p>
                <a:endParaRPr lang="en-US" sz="26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𝑑𝑜𝑢𝑏𝑙𝑒𝑠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1</m:t>
                              </m:r>
                            </m:sub>
                          </m:sSub>
                          <m:r>
                            <a:rPr lang="en-US" sz="2800" i="1">
                              <a:latin typeface="Cambria Math" panose="02040503050406030204" pitchFamily="18" charset="0"/>
                            </a:rPr>
                            <m:t>=4</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36 </m:t>
                          </m:r>
                        </m:den>
                      </m:f>
                      <m:r>
                        <m:rPr>
                          <m:nor/>
                        </m:rPr>
                        <a:rPr lang="en-US" sz="2800" dirty="0"/>
                        <m:t>∗ </m:t>
                      </m:r>
                      <m:f>
                        <m:fPr>
                          <m:ctrlPr>
                            <a:rPr lang="en-US" sz="2800" i="1">
                              <a:latin typeface="Cambria Math" panose="02040503050406030204" pitchFamily="18" charset="0"/>
                            </a:rPr>
                          </m:ctrlPr>
                        </m:fPr>
                        <m:num>
                          <m:r>
                            <a:rPr lang="en-US" sz="2800" i="1">
                              <a:latin typeface="Cambria Math" panose="02040503050406030204" pitchFamily="18" charset="0"/>
                            </a:rPr>
                            <m:t>6</m:t>
                          </m:r>
                        </m:num>
                        <m:den>
                          <m:r>
                            <a:rPr lang="en-US" sz="2800" i="1">
                              <a:latin typeface="Cambria Math" panose="02040503050406030204" pitchFamily="18" charset="0"/>
                            </a:rPr>
                            <m:t>1</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6</m:t>
                          </m:r>
                        </m:num>
                        <m:den>
                          <m:r>
                            <a:rPr lang="en-US" sz="2800" i="1">
                              <a:latin typeface="Cambria Math" panose="02040503050406030204" pitchFamily="18" charset="0"/>
                            </a:rPr>
                            <m:t>36 </m:t>
                          </m:r>
                        </m:den>
                      </m:f>
                      <m:r>
                        <a:rPr lang="en-US" sz="2800" b="0" i="0"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6</m:t>
                          </m:r>
                          <m:r>
                            <a:rPr lang="en-US" sz="2800" i="1">
                              <a:latin typeface="Cambria Math" panose="02040503050406030204" pitchFamily="18" charset="0"/>
                            </a:rPr>
                            <m:t> </m:t>
                          </m:r>
                        </m:den>
                      </m:f>
                    </m:oMath>
                  </m:oMathPara>
                </a14:m>
                <a:endParaRPr lang="en-US" sz="2800" dirty="0"/>
              </a:p>
              <a:p>
                <a:pPr marL="0" indent="0">
                  <a:buNone/>
                </a:pPr>
                <a:r>
                  <a:rPr lang="en-US" sz="2600" dirty="0">
                    <a:latin typeface="Helvetica" pitchFamily="2" charset="0"/>
                  </a:rPr>
                  <a:t> </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757"/>
                </a:stretch>
              </a:blipFill>
            </p:spPr>
            <p:txBody>
              <a:bodyPr/>
              <a:lstStyle/>
              <a:p>
                <a:r>
                  <a:rPr lang="en-US">
                    <a:noFill/>
                  </a:rPr>
                  <a:t> </a:t>
                </a:r>
              </a:p>
            </p:txBody>
          </p:sp>
        </mc:Fallback>
      </mc:AlternateContent>
    </p:spTree>
    <p:extLst>
      <p:ext uri="{BB962C8B-B14F-4D97-AF65-F5344CB8AC3E}">
        <p14:creationId xmlns:p14="http://schemas.microsoft.com/office/powerpoint/2010/main" val="675716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85000" lnSpcReduction="10000"/>
              </a:bodyPr>
              <a:lstStyle/>
              <a:p>
                <a:r>
                  <a:rPr lang="en-US" sz="2400" dirty="0">
                    <a:latin typeface="Helvetica" pitchFamily="2" charset="0"/>
                  </a:rPr>
                  <a:t>We can re-write the equation for posterior probability using the </a:t>
                </a:r>
                <a:r>
                  <a:rPr lang="en-US" sz="2400" b="1" dirty="0">
                    <a:latin typeface="Helvetica" pitchFamily="2" charset="0"/>
                  </a:rPr>
                  <a:t>product rule</a:t>
                </a:r>
                <a:r>
                  <a:rPr lang="en-US" sz="2400" dirty="0">
                    <a:latin typeface="Helvetica" pitchFamily="2" charset="0"/>
                  </a:rPr>
                  <a:t>.</a:t>
                </a:r>
                <a:endParaRPr lang="en-US" sz="2600" dirty="0">
                  <a:latin typeface="Helvetica" pitchFamily="2" charset="0"/>
                </a:endParaRPr>
              </a:p>
              <a:p>
                <a:pPr marL="0" indent="0" algn="ctr">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𝑒𝑣𝑒𝑛𝑡</m:t>
                          </m:r>
                          <m:r>
                            <a:rPr lang="en-US" sz="2800" i="1">
                              <a:latin typeface="Cambria Math" panose="02040503050406030204" pitchFamily="18" charset="0"/>
                            </a:rPr>
                            <m:t>|</m:t>
                          </m:r>
                          <m:r>
                            <a:rPr lang="en-US" sz="2800" i="1">
                              <a:latin typeface="Cambria Math" panose="02040503050406030204" pitchFamily="18" charset="0"/>
                            </a:rPr>
                            <m:t>𝑒𝑣𝑖𝑑𝑒𝑛𝑐𝑒</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𝑒𝑣𝑒𝑛𝑡</m:t>
                              </m:r>
                              <m:r>
                                <a:rPr lang="en-US" sz="2800" i="1">
                                  <a:latin typeface="Cambria Math" panose="02040503050406030204" pitchFamily="18" charset="0"/>
                                </a:rPr>
                                <m:t>∧</m:t>
                              </m:r>
                              <m:r>
                                <a:rPr lang="en-US" sz="2800" i="1">
                                  <a:latin typeface="Cambria Math" panose="02040503050406030204" pitchFamily="18" charset="0"/>
                                </a:rPr>
                                <m:t>𝑒𝑣𝑖𝑑𝑒𝑛𝑐𝑒</m:t>
                              </m:r>
                            </m:e>
                          </m:d>
                        </m:num>
                        <m:den>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𝑒𝑣𝑖𝑑𝑒𝑛𝑐𝑒</m:t>
                              </m:r>
                            </m:e>
                          </m:d>
                        </m:den>
                      </m:f>
                    </m:oMath>
                  </m:oMathPara>
                </a14:m>
                <a:endParaRPr lang="en-US" sz="2800" dirty="0"/>
              </a:p>
              <a:p>
                <a:pPr marL="0" indent="0" algn="ctr">
                  <a:buNone/>
                </a:pPr>
                <a:endParaRPr lang="en-US" sz="2800" dirty="0"/>
              </a:p>
              <a:p>
                <a:pPr marL="0" indent="0" algn="ctr">
                  <a:buNone/>
                </a:pPr>
                <a:r>
                  <a:rPr lang="en-US" sz="2800" dirty="0">
                    <a:latin typeface="Helvetica" pitchFamily="2" charset="0"/>
                  </a:rPr>
                  <a:t>Is the same as…</a:t>
                </a:r>
              </a:p>
              <a:p>
                <a:pPr marL="0" indent="0" algn="ctr">
                  <a:buNone/>
                </a:pPr>
                <a:endParaRPr lang="en-US" sz="28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𝑒𝑣𝑒𝑛𝑡</m:t>
                          </m:r>
                          <m:r>
                            <a:rPr lang="en-US" sz="2800" i="1">
                              <a:latin typeface="Cambria Math" panose="02040503050406030204" pitchFamily="18" charset="0"/>
                            </a:rPr>
                            <m:t>|</m:t>
                          </m:r>
                          <m:r>
                            <a:rPr lang="en-US" sz="2800" i="1">
                              <a:latin typeface="Cambria Math" panose="02040503050406030204" pitchFamily="18" charset="0"/>
                            </a:rPr>
                            <m:t>𝑒𝑣𝑖𝑑𝑒𝑛𝑐𝑒</m:t>
                          </m:r>
                        </m:e>
                      </m:d>
                      <m:r>
                        <a:rPr lang="en-US" sz="2800" b="0" i="1" smtClean="0">
                          <a:latin typeface="Cambria Math" panose="02040503050406030204" pitchFamily="18" charset="0"/>
                        </a:rPr>
                        <m:t>∗</m:t>
                      </m:r>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𝑒𝑣𝑖𝑑𝑒𝑛𝑐𝑒</m:t>
                          </m:r>
                        </m:e>
                      </m:d>
                      <m:r>
                        <a:rPr lang="en-US" sz="2800" i="1">
                          <a:latin typeface="Cambria Math" panose="02040503050406030204" pitchFamily="18" charset="0"/>
                        </a:rPr>
                        <m:t>=</m:t>
                      </m:r>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𝑒𝑣𝑒𝑛𝑡</m:t>
                          </m:r>
                          <m:r>
                            <a:rPr lang="en-US" sz="2800" i="1">
                              <a:latin typeface="Cambria Math" panose="02040503050406030204" pitchFamily="18" charset="0"/>
                            </a:rPr>
                            <m:t>∧</m:t>
                          </m:r>
                          <m:r>
                            <a:rPr lang="en-US" sz="2800" i="1">
                              <a:latin typeface="Cambria Math" panose="02040503050406030204" pitchFamily="18" charset="0"/>
                            </a:rPr>
                            <m:t>𝑒𝑣𝑖𝑑𝑒𝑛𝑐𝑒</m:t>
                          </m:r>
                        </m:e>
                      </m:d>
                    </m:oMath>
                  </m:oMathPara>
                </a14:m>
                <a:endParaRPr lang="en-US" sz="2800" b="1" dirty="0"/>
              </a:p>
              <a:p>
                <a:pPr marL="0" indent="0">
                  <a:buNone/>
                </a:pPr>
                <a:r>
                  <a:rPr lang="en-US" sz="2600" dirty="0">
                    <a:latin typeface="Helvetica" pitchFamily="2" charset="0"/>
                  </a:rPr>
                  <a:t> </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63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48292C6-DBC2-8A3D-EB39-DF57B4F8DCBC}"/>
              </a:ext>
            </a:extLst>
          </p:cNvPr>
          <p:cNvSpPr txBox="1"/>
          <p:nvPr/>
        </p:nvSpPr>
        <p:spPr>
          <a:xfrm>
            <a:off x="2490107" y="5629578"/>
            <a:ext cx="7211786" cy="646331"/>
          </a:xfrm>
          <a:prstGeom prst="rect">
            <a:avLst/>
          </a:prstGeom>
          <a:noFill/>
        </p:spPr>
        <p:txBody>
          <a:bodyPr wrap="square" rtlCol="0">
            <a:spAutoFit/>
          </a:bodyPr>
          <a:lstStyle/>
          <a:p>
            <a:pPr algn="ctr"/>
            <a:r>
              <a:rPr lang="en-US" dirty="0"/>
              <a:t>Right? We just multiplied both sides by P(evidence) to get rid of the denominator on the right hand side of the equation</a:t>
            </a:r>
          </a:p>
        </p:txBody>
      </p:sp>
    </p:spTree>
    <p:extLst>
      <p:ext uri="{BB962C8B-B14F-4D97-AF65-F5344CB8AC3E}">
        <p14:creationId xmlns:p14="http://schemas.microsoft.com/office/powerpoint/2010/main" val="3320060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Posterior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And just for kicks, let’s write the equation out in the other order, like this:</a:t>
                </a:r>
              </a:p>
              <a:p>
                <a:pPr marL="0" indent="0">
                  <a:buNone/>
                </a:pPr>
                <a:endParaRPr lang="en-US" sz="2400" dirty="0">
                  <a:latin typeface="Helvetica" pitchFamily="2" charset="0"/>
                </a:endParaRPr>
              </a:p>
              <a:p>
                <a:pPr marL="0" indent="0" algn="ctr">
                  <a:buNone/>
                </a:pP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𝑒𝑣𝑒𝑛𝑡</m:t>
                        </m:r>
                        <m:r>
                          <a:rPr lang="en-US" sz="2400" i="1">
                            <a:latin typeface="Cambria Math" panose="02040503050406030204" pitchFamily="18" charset="0"/>
                          </a:rPr>
                          <m:t>∧</m:t>
                        </m:r>
                        <m:r>
                          <a:rPr lang="en-US" sz="2400" i="1">
                            <a:latin typeface="Cambria Math" panose="02040503050406030204" pitchFamily="18" charset="0"/>
                          </a:rPr>
                          <m:t>𝑒𝑣𝑖𝑑𝑒𝑛𝑐𝑒</m:t>
                        </m:r>
                      </m:e>
                    </m:d>
                  </m:oMath>
                </a14:m>
                <a:r>
                  <a:rPr lang="en-US" sz="2400" dirty="0">
                    <a:latin typeface="Helvetica" pitchFamily="2" charset="0"/>
                  </a:rPr>
                  <a:t> </a:t>
                </a:r>
                <a14:m>
                  <m:oMath xmlns:m="http://schemas.openxmlformats.org/officeDocument/2006/math">
                    <m:r>
                      <a:rPr lang="en-US" sz="2800" i="1">
                        <a:latin typeface="Cambria Math" panose="02040503050406030204" pitchFamily="18" charset="0"/>
                      </a:rPr>
                      <m:t>=</m:t>
                    </m:r>
                    <m:r>
                      <a:rPr lang="en-US" sz="2400" b="0" i="1" smtClean="0">
                        <a:latin typeface="Cambria Math" panose="02040503050406030204" pitchFamily="18" charset="0"/>
                      </a:rPr>
                      <m:t> </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𝑒𝑣𝑒𝑛𝑡</m:t>
                        </m:r>
                        <m:r>
                          <a:rPr lang="en-US" sz="2400" i="1">
                            <a:latin typeface="Cambria Math" panose="02040503050406030204" pitchFamily="18" charset="0"/>
                          </a:rPr>
                          <m:t>|</m:t>
                        </m:r>
                        <m:r>
                          <a:rPr lang="en-US" sz="2400" i="1">
                            <a:latin typeface="Cambria Math" panose="02040503050406030204" pitchFamily="18" charset="0"/>
                          </a:rPr>
                          <m:t>𝑒𝑣𝑖𝑑𝑒𝑛𝑐𝑒</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𝑒𝑣𝑖𝑑𝑒𝑛𝑐𝑒</m:t>
                        </m:r>
                      </m:e>
                    </m:d>
                  </m:oMath>
                </a14:m>
                <a:endParaRPr lang="en-US" sz="2600" dirty="0">
                  <a:latin typeface="Helvetica" pitchFamily="2" charset="0"/>
                </a:endParaRPr>
              </a:p>
              <a:p>
                <a:endParaRPr lang="en-US" sz="2600" dirty="0">
                  <a:latin typeface="Helvetica" pitchFamily="2" charset="0"/>
                </a:endParaRPr>
              </a:p>
              <a:p>
                <a:r>
                  <a:rPr lang="en-US" sz="2600" dirty="0">
                    <a:latin typeface="Helvetica" pitchFamily="2" charset="0"/>
                  </a:rPr>
                  <a:t>You can think of it as:</a:t>
                </a:r>
              </a:p>
              <a:p>
                <a:pPr marL="0" indent="0" algn="ctr">
                  <a:buNone/>
                </a:pPr>
                <a:r>
                  <a:rPr lang="en-US" sz="2600" dirty="0">
                    <a:latin typeface="Helvetica" pitchFamily="2" charset="0"/>
                  </a:rPr>
                  <a:t> “the probability of BOTH the event and evidence being true is equal to the posterior probability of the event happening given the evidence, times the prior probability of the evidence happening in-and-of itself.”</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883" t="-329" b="-3289"/>
                </a:stretch>
              </a:blipFill>
            </p:spPr>
            <p:txBody>
              <a:bodyPr/>
              <a:lstStyle/>
              <a:p>
                <a:r>
                  <a:rPr lang="en-US">
                    <a:noFill/>
                  </a:rPr>
                  <a:t> </a:t>
                </a:r>
              </a:p>
            </p:txBody>
          </p:sp>
        </mc:Fallback>
      </mc:AlternateContent>
    </p:spTree>
    <p:extLst>
      <p:ext uri="{BB962C8B-B14F-4D97-AF65-F5344CB8AC3E}">
        <p14:creationId xmlns:p14="http://schemas.microsoft.com/office/powerpoint/2010/main" val="3864853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Check-In Moment</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OK – take a breather!</a:t>
            </a:r>
          </a:p>
          <a:p>
            <a:endParaRPr lang="en-US" sz="2400" dirty="0">
              <a:latin typeface="Helvetica" pitchFamily="2" charset="0"/>
            </a:endParaRPr>
          </a:p>
          <a:p>
            <a:r>
              <a:rPr lang="en-US" sz="2400" dirty="0">
                <a:latin typeface="Helvetica" pitchFamily="2" charset="0"/>
              </a:rPr>
              <a:t>We doing OK?</a:t>
            </a:r>
          </a:p>
          <a:p>
            <a:endParaRPr lang="en-US" sz="2400" dirty="0">
              <a:latin typeface="Helvetica" pitchFamily="2" charset="0"/>
            </a:endParaRPr>
          </a:p>
          <a:p>
            <a:r>
              <a:rPr lang="en-US" sz="2400" dirty="0">
                <a:latin typeface="Helvetica" pitchFamily="2" charset="0"/>
              </a:rPr>
              <a:t>Good opportunity to ask questions… we’re about to shift gears slightly!</a:t>
            </a:r>
          </a:p>
        </p:txBody>
      </p:sp>
    </p:spTree>
    <p:extLst>
      <p:ext uri="{BB962C8B-B14F-4D97-AF65-F5344CB8AC3E}">
        <p14:creationId xmlns:p14="http://schemas.microsoft.com/office/powerpoint/2010/main" val="699082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Distribution and New Working Example</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We’ll be entering the wonderful world of dentistry as we continue to discuss probability.</a:t>
            </a:r>
          </a:p>
          <a:p>
            <a:pPr lvl="1"/>
            <a:r>
              <a:rPr lang="en-US" sz="2200" dirty="0">
                <a:latin typeface="Helvetica" pitchFamily="2" charset="0"/>
              </a:rPr>
              <a:t>And namely, introduce a new idea: </a:t>
            </a:r>
            <a:r>
              <a:rPr lang="en-US" sz="2200" b="1" dirty="0">
                <a:latin typeface="Helvetica" pitchFamily="2" charset="0"/>
              </a:rPr>
              <a:t>a probability distribution</a:t>
            </a:r>
            <a:r>
              <a:rPr lang="en-US" sz="2200" dirty="0">
                <a:latin typeface="Helvetica" pitchFamily="2" charset="0"/>
              </a:rPr>
              <a:t>.</a:t>
            </a:r>
          </a:p>
          <a:p>
            <a:endParaRPr lang="en-US" sz="2400" dirty="0">
              <a:latin typeface="Helvetica" pitchFamily="2" charset="0"/>
            </a:endParaRPr>
          </a:p>
          <a:p>
            <a:r>
              <a:rPr lang="en-US" sz="2400" dirty="0">
                <a:latin typeface="Helvetica" pitchFamily="2" charset="0"/>
              </a:rPr>
              <a:t>One random variable that we’ll be working with is </a:t>
            </a:r>
            <a:r>
              <a:rPr lang="en-US" sz="2400" i="1" dirty="0">
                <a:latin typeface="Helvetica" pitchFamily="2" charset="0"/>
              </a:rPr>
              <a:t>Cavity</a:t>
            </a:r>
            <a:r>
              <a:rPr lang="en-US" sz="2400" dirty="0">
                <a:latin typeface="Helvetica" pitchFamily="2" charset="0"/>
              </a:rPr>
              <a:t>. It can have two possible values: </a:t>
            </a:r>
            <a:r>
              <a:rPr lang="en-US" sz="2400" i="1" dirty="0">
                <a:latin typeface="Helvetica" pitchFamily="2" charset="0"/>
              </a:rPr>
              <a:t>true</a:t>
            </a:r>
            <a:r>
              <a:rPr lang="en-US" sz="2400" dirty="0">
                <a:latin typeface="Helvetica" pitchFamily="2" charset="0"/>
              </a:rPr>
              <a:t> or </a:t>
            </a:r>
            <a:r>
              <a:rPr lang="en-US" sz="2400" i="1" dirty="0">
                <a:latin typeface="Helvetica" pitchFamily="2" charset="0"/>
              </a:rPr>
              <a:t>false</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We will be working with additional random variables soon, but let’s start with one!</a:t>
            </a:r>
            <a:endParaRPr lang="en-US" sz="2600" dirty="0">
              <a:latin typeface="Helvetica" pitchFamily="2" charset="0"/>
            </a:endParaRPr>
          </a:p>
        </p:txBody>
      </p:sp>
    </p:spTree>
    <p:extLst>
      <p:ext uri="{BB962C8B-B14F-4D97-AF65-F5344CB8AC3E}">
        <p14:creationId xmlns:p14="http://schemas.microsoft.com/office/powerpoint/2010/main" val="4244660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 </a:t>
            </a:r>
            <a:r>
              <a:rPr lang="en-US" sz="2400" b="1" dirty="0">
                <a:latin typeface="Helvetica" pitchFamily="2" charset="0"/>
              </a:rPr>
              <a:t>probability distribution </a:t>
            </a:r>
            <a:r>
              <a:rPr lang="en-US" sz="2400" dirty="0">
                <a:latin typeface="Helvetica" pitchFamily="2" charset="0"/>
              </a:rPr>
              <a:t>is a table of all possible values of a random variable, and their associated </a:t>
            </a:r>
            <a:r>
              <a:rPr lang="en-US" sz="2400" b="1" dirty="0">
                <a:latin typeface="Helvetica" pitchFamily="2" charset="0"/>
              </a:rPr>
              <a:t>unconditional</a:t>
            </a:r>
            <a:r>
              <a:rPr lang="en-US" sz="2400" dirty="0">
                <a:latin typeface="Helvetica" pitchFamily="2" charset="0"/>
              </a:rPr>
              <a:t> probabilities. </a:t>
            </a:r>
          </a:p>
          <a:p>
            <a:pPr lvl="1"/>
            <a:r>
              <a:rPr lang="en-US" sz="2200" dirty="0">
                <a:latin typeface="Helvetica" pitchFamily="2" charset="0"/>
              </a:rPr>
              <a:t>All the probabilities must sum to 1.</a:t>
            </a:r>
          </a:p>
          <a:p>
            <a:pPr marL="0" indent="0">
              <a:buNone/>
            </a:pPr>
            <a:r>
              <a:rPr lang="en-US" sz="2400" dirty="0">
                <a:latin typeface="Helvetica" pitchFamily="2" charset="0"/>
              </a:rPr>
              <a:t> </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C58AEDF-E932-7949-9B40-B1AD9150CE5E}"/>
                  </a:ext>
                </a:extLst>
              </p:cNvPr>
              <p:cNvGraphicFramePr>
                <a:graphicFrameLocks noGrp="1"/>
              </p:cNvGraphicFramePr>
              <p:nvPr>
                <p:extLst>
                  <p:ext uri="{D42A27DB-BD31-4B8C-83A1-F6EECF244321}">
                    <p14:modId xmlns:p14="http://schemas.microsoft.com/office/powerpoint/2010/main" val="1676591428"/>
                  </p:ext>
                </p:extLst>
              </p:nvPr>
            </p:nvGraphicFramePr>
            <p:xfrm>
              <a:off x="2256641" y="3571876"/>
              <a:ext cx="7215972" cy="1611438"/>
            </p:xfrm>
            <a:graphic>
              <a:graphicData uri="http://schemas.openxmlformats.org/drawingml/2006/table">
                <a:tbl>
                  <a:tblPr firstRow="1" bandRow="1">
                    <a:tableStyleId>{5C22544A-7EE6-4342-B048-85BDC9FD1C3A}</a:tableStyleId>
                  </a:tblPr>
                  <a:tblGrid>
                    <a:gridCol w="2405324">
                      <a:extLst>
                        <a:ext uri="{9D8B030D-6E8A-4147-A177-3AD203B41FA5}">
                          <a16:colId xmlns:a16="http://schemas.microsoft.com/office/drawing/2014/main" val="20000"/>
                        </a:ext>
                      </a:extLst>
                    </a:gridCol>
                    <a:gridCol w="2405324">
                      <a:extLst>
                        <a:ext uri="{9D8B030D-6E8A-4147-A177-3AD203B41FA5}">
                          <a16:colId xmlns:a16="http://schemas.microsoft.com/office/drawing/2014/main" val="20001"/>
                        </a:ext>
                      </a:extLst>
                    </a:gridCol>
                    <a:gridCol w="2405324">
                      <a:extLst>
                        <a:ext uri="{9D8B030D-6E8A-4147-A177-3AD203B41FA5}">
                          <a16:colId xmlns:a16="http://schemas.microsoft.com/office/drawing/2014/main" val="20002"/>
                        </a:ext>
                      </a:extLst>
                    </a:gridCol>
                  </a:tblGrid>
                  <a:tr h="537146">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537146">
                    <a:tc rowSpan="2">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537146">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a:extLst>
                  <a:ext uri="{FF2B5EF4-FFF2-40B4-BE49-F238E27FC236}">
                    <a16:creationId xmlns:a16="http://schemas.microsoft.com/office/drawing/2014/main" id="{9C58AEDF-E932-7949-9B40-B1AD9150CE5E}"/>
                  </a:ext>
                </a:extLst>
              </p:cNvPr>
              <p:cNvGraphicFramePr>
                <a:graphicFrameLocks noGrp="1"/>
              </p:cNvGraphicFramePr>
              <p:nvPr>
                <p:extLst>
                  <p:ext uri="{D42A27DB-BD31-4B8C-83A1-F6EECF244321}">
                    <p14:modId xmlns:p14="http://schemas.microsoft.com/office/powerpoint/2010/main" val="1676591428"/>
                  </p:ext>
                </p:extLst>
              </p:nvPr>
            </p:nvGraphicFramePr>
            <p:xfrm>
              <a:off x="2256641" y="3571876"/>
              <a:ext cx="7215972" cy="1611438"/>
            </p:xfrm>
            <a:graphic>
              <a:graphicData uri="http://schemas.openxmlformats.org/drawingml/2006/table">
                <a:tbl>
                  <a:tblPr firstRow="1" bandRow="1">
                    <a:tableStyleId>{5C22544A-7EE6-4342-B048-85BDC9FD1C3A}</a:tableStyleId>
                  </a:tblPr>
                  <a:tblGrid>
                    <a:gridCol w="2405324">
                      <a:extLst>
                        <a:ext uri="{9D8B030D-6E8A-4147-A177-3AD203B41FA5}">
                          <a16:colId xmlns:a16="http://schemas.microsoft.com/office/drawing/2014/main" val="20000"/>
                        </a:ext>
                      </a:extLst>
                    </a:gridCol>
                    <a:gridCol w="2405324">
                      <a:extLst>
                        <a:ext uri="{9D8B030D-6E8A-4147-A177-3AD203B41FA5}">
                          <a16:colId xmlns:a16="http://schemas.microsoft.com/office/drawing/2014/main" val="20001"/>
                        </a:ext>
                      </a:extLst>
                    </a:gridCol>
                    <a:gridCol w="2405324">
                      <a:extLst>
                        <a:ext uri="{9D8B030D-6E8A-4147-A177-3AD203B41FA5}">
                          <a16:colId xmlns:a16="http://schemas.microsoft.com/office/drawing/2014/main" val="20002"/>
                        </a:ext>
                      </a:extLst>
                    </a:gridCol>
                  </a:tblGrid>
                  <a:tr h="537146">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537146">
                    <a:tc rowSpan="2">
                      <a:txBody>
                        <a:bodyPr/>
                        <a:lstStyle/>
                        <a:p>
                          <a:endParaRPr lang="en-US"/>
                        </a:p>
                      </a:txBody>
                      <a:tcPr anchor="ctr">
                        <a:blipFill>
                          <a:blip r:embed="rId3"/>
                          <a:stretch>
                            <a:fillRect t="-54118" r="-200526"/>
                          </a:stretch>
                        </a:blipFill>
                      </a:tcPr>
                    </a:tc>
                    <a:tc>
                      <a:txBody>
                        <a:bodyPr/>
                        <a:lstStyle/>
                        <a:p>
                          <a:endParaRPr lang="en-US"/>
                        </a:p>
                      </a:txBody>
                      <a:tcPr>
                        <a:blipFill>
                          <a:blip r:embed="rId3"/>
                          <a:stretch>
                            <a:fillRect l="-100529" t="-109524" r="-101587" b="-102381"/>
                          </a:stretch>
                        </a:blipFill>
                      </a:tcPr>
                    </a:tc>
                    <a:tc>
                      <a:txBody>
                        <a:bodyPr/>
                        <a:lstStyle/>
                        <a:p>
                          <a:endParaRPr lang="en-US"/>
                        </a:p>
                      </a:txBody>
                      <a:tcPr>
                        <a:blipFill>
                          <a:blip r:embed="rId3"/>
                          <a:stretch>
                            <a:fillRect l="-199474" t="-109524" r="-1053" b="-102381"/>
                          </a:stretch>
                        </a:blipFill>
                      </a:tcPr>
                    </a:tc>
                    <a:extLst>
                      <a:ext uri="{0D108BD9-81ED-4DB2-BD59-A6C34878D82A}">
                        <a16:rowId xmlns:a16="http://schemas.microsoft.com/office/drawing/2014/main" val="10001"/>
                      </a:ext>
                    </a:extLst>
                  </a:tr>
                  <a:tr h="537146">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529" t="-204651" r="-101587"/>
                          </a:stretch>
                        </a:blipFill>
                      </a:tcPr>
                    </a:tc>
                    <a:tc>
                      <a:txBody>
                        <a:bodyPr/>
                        <a:lstStyle/>
                        <a:p>
                          <a:endParaRPr lang="en-US"/>
                        </a:p>
                      </a:txBody>
                      <a:tcPr>
                        <a:blipFill>
                          <a:blip r:embed="rId3"/>
                          <a:stretch>
                            <a:fillRect l="-199474" t="-204651" r="-1053"/>
                          </a:stretch>
                        </a:blipFill>
                      </a:tcPr>
                    </a:tc>
                    <a:extLst>
                      <a:ext uri="{0D108BD9-81ED-4DB2-BD59-A6C34878D82A}">
                        <a16:rowId xmlns:a16="http://schemas.microsoft.com/office/drawing/2014/main" val="10002"/>
                      </a:ext>
                    </a:extLst>
                  </a:tr>
                </a:tbl>
              </a:graphicData>
            </a:graphic>
          </p:graphicFrame>
        </mc:Fallback>
      </mc:AlternateContent>
      <p:sp>
        <p:nvSpPr>
          <p:cNvPr id="5" name="TextBox 4">
            <a:extLst>
              <a:ext uri="{FF2B5EF4-FFF2-40B4-BE49-F238E27FC236}">
                <a16:creationId xmlns:a16="http://schemas.microsoft.com/office/drawing/2014/main" id="{21E4F67C-3E93-2244-84A4-B939545F4F09}"/>
              </a:ext>
            </a:extLst>
          </p:cNvPr>
          <p:cNvSpPr txBox="1"/>
          <p:nvPr/>
        </p:nvSpPr>
        <p:spPr>
          <a:xfrm>
            <a:off x="835427" y="5183314"/>
            <a:ext cx="10839502" cy="1200329"/>
          </a:xfrm>
          <a:prstGeom prst="rect">
            <a:avLst/>
          </a:prstGeom>
          <a:noFill/>
        </p:spPr>
        <p:txBody>
          <a:bodyPr wrap="square" rtlCol="0">
            <a:spAutoFit/>
          </a:bodyPr>
          <a:lstStyle/>
          <a:p>
            <a:r>
              <a:rPr lang="en-US" dirty="0">
                <a:latin typeface="Helvetica" pitchFamily="2" charset="0"/>
              </a:rPr>
              <a:t>This is saying that of all the people who go to the dentist, barring any other information (i.e., we have no evidence! These are not posterior probabilities)…</a:t>
            </a:r>
          </a:p>
          <a:p>
            <a:endParaRPr lang="en-US" dirty="0">
              <a:latin typeface="Helvetica" pitchFamily="2" charset="0"/>
            </a:endParaRPr>
          </a:p>
          <a:p>
            <a:r>
              <a:rPr lang="en-US" dirty="0">
                <a:latin typeface="Helvetica" pitchFamily="2" charset="0"/>
              </a:rPr>
              <a:t>There is a twenty percent chance that they have a cavity, and an eighty percent chance that they do not.</a:t>
            </a:r>
          </a:p>
        </p:txBody>
      </p:sp>
    </p:spTree>
    <p:extLst>
      <p:ext uri="{BB962C8B-B14F-4D97-AF65-F5344CB8AC3E}">
        <p14:creationId xmlns:p14="http://schemas.microsoft.com/office/powerpoint/2010/main" val="1464451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 </a:t>
            </a:r>
            <a:r>
              <a:rPr lang="en-US" sz="2400" b="1" dirty="0">
                <a:latin typeface="Helvetica" pitchFamily="2" charset="0"/>
              </a:rPr>
              <a:t>probability distribution </a:t>
            </a:r>
            <a:r>
              <a:rPr lang="en-US" sz="2400" dirty="0">
                <a:latin typeface="Helvetica" pitchFamily="2" charset="0"/>
              </a:rPr>
              <a:t>is a table of all possible values of a random variable, and their associated unconditional probabilities. </a:t>
            </a:r>
          </a:p>
          <a:p>
            <a:pPr lvl="1"/>
            <a:r>
              <a:rPr lang="en-US" sz="2200" dirty="0">
                <a:latin typeface="Helvetica" pitchFamily="2" charset="0"/>
              </a:rPr>
              <a:t>All the probabilities must sum to 1.</a:t>
            </a:r>
          </a:p>
          <a:p>
            <a:pPr marL="0" indent="0">
              <a:buNone/>
            </a:pPr>
            <a:r>
              <a:rPr lang="en-US" sz="2400" dirty="0">
                <a:latin typeface="Helvetica" pitchFamily="2" charset="0"/>
              </a:rPr>
              <a:t> </a:t>
            </a:r>
          </a:p>
        </p:txBody>
      </p:sp>
      <p:sp>
        <p:nvSpPr>
          <p:cNvPr id="5" name="TextBox 4">
            <a:extLst>
              <a:ext uri="{FF2B5EF4-FFF2-40B4-BE49-F238E27FC236}">
                <a16:creationId xmlns:a16="http://schemas.microsoft.com/office/drawing/2014/main" id="{21E4F67C-3E93-2244-84A4-B939545F4F09}"/>
              </a:ext>
            </a:extLst>
          </p:cNvPr>
          <p:cNvSpPr txBox="1"/>
          <p:nvPr/>
        </p:nvSpPr>
        <p:spPr>
          <a:xfrm>
            <a:off x="835427" y="5569075"/>
            <a:ext cx="10289773" cy="646331"/>
          </a:xfrm>
          <a:prstGeom prst="rect">
            <a:avLst/>
          </a:prstGeom>
          <a:noFill/>
        </p:spPr>
        <p:txBody>
          <a:bodyPr wrap="square" rtlCol="0">
            <a:spAutoFit/>
          </a:bodyPr>
          <a:lstStyle/>
          <a:p>
            <a:r>
              <a:rPr lang="en-US" dirty="0">
                <a:latin typeface="Helvetica" pitchFamily="2" charset="0"/>
              </a:rPr>
              <a:t>And see! We can make probability distribution tables for random variables that have more than just two possible values, as well!</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1850958610"/>
                  </p:ext>
                </p:extLst>
              </p:nvPr>
            </p:nvGraphicFramePr>
            <p:xfrm>
              <a:off x="3048000" y="3565437"/>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0.60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0.29</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0.01</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1850958610"/>
                  </p:ext>
                </p:extLst>
              </p:nvPr>
            </p:nvGraphicFramePr>
            <p:xfrm>
              <a:off x="3048000" y="3565437"/>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l="-625" t="-26271" r="-201250" b="-2542"/>
                          </a:stretch>
                        </a:blipFill>
                      </a:tcPr>
                    </a:tc>
                    <a:tc>
                      <a:txBody>
                        <a:bodyPr/>
                        <a:lstStyle/>
                        <a:p>
                          <a:endParaRPr lang="en-US"/>
                        </a:p>
                      </a:txBody>
                      <a:tcPr>
                        <a:blipFill>
                          <a:blip r:embed="rId3"/>
                          <a:stretch>
                            <a:fillRect l="-100625" t="-103333" r="-101250" b="-303333"/>
                          </a:stretch>
                        </a:blipFill>
                      </a:tcPr>
                    </a:tc>
                    <a:tc>
                      <a:txBody>
                        <a:bodyPr/>
                        <a:lstStyle/>
                        <a:p>
                          <a:endParaRPr lang="en-US"/>
                        </a:p>
                      </a:txBody>
                      <a:tcPr>
                        <a:blipFill>
                          <a:blip r:embed="rId3"/>
                          <a:stretch>
                            <a:fillRect l="-200625" t="-103333" r="-1250" b="-303333"/>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10345" r="-101250" b="-213793"/>
                          </a:stretch>
                        </a:blipFill>
                      </a:tcPr>
                    </a:tc>
                    <a:tc>
                      <a:txBody>
                        <a:bodyPr/>
                        <a:lstStyle/>
                        <a:p>
                          <a:endParaRPr lang="en-US"/>
                        </a:p>
                      </a:txBody>
                      <a:tcPr>
                        <a:blipFill>
                          <a:blip r:embed="rId3"/>
                          <a:stretch>
                            <a:fillRect l="-200625" t="-210345" r="-1250" b="-213793"/>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300000" r="-101250" b="-106667"/>
                          </a:stretch>
                        </a:blipFill>
                      </a:tcPr>
                    </a:tc>
                    <a:tc>
                      <a:txBody>
                        <a:bodyPr/>
                        <a:lstStyle/>
                        <a:p>
                          <a:endParaRPr lang="en-US"/>
                        </a:p>
                      </a:txBody>
                      <a:tcPr>
                        <a:blipFill>
                          <a:blip r:embed="rId3"/>
                          <a:stretch>
                            <a:fillRect l="-200625" t="-300000" r="-1250" b="-10666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3793" r="-101250" b="-10345"/>
                          </a:stretch>
                        </a:blipFill>
                      </a:tcPr>
                    </a:tc>
                    <a:tc>
                      <a:txBody>
                        <a:bodyPr/>
                        <a:lstStyle/>
                        <a:p>
                          <a:endParaRPr lang="en-US"/>
                        </a:p>
                      </a:txBody>
                      <a:tcPr>
                        <a:blipFill>
                          <a:blip r:embed="rId3"/>
                          <a:stretch>
                            <a:fillRect l="-200625" t="-413793" r="-1250" b="-10345"/>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5833597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858455" y="1843708"/>
            <a:ext cx="10058400" cy="3849624"/>
          </a:xfrm>
        </p:spPr>
        <p:txBody>
          <a:bodyPr>
            <a:normAutofit/>
          </a:bodyPr>
          <a:lstStyle/>
          <a:p>
            <a:r>
              <a:rPr lang="en-US" sz="2400" dirty="0">
                <a:latin typeface="Helvetica" pitchFamily="2" charset="0"/>
              </a:rPr>
              <a:t>This is, essentially, the same concept we saw earlier. </a:t>
            </a:r>
          </a:p>
          <a:p>
            <a:r>
              <a:rPr lang="en-US" sz="2400" dirty="0">
                <a:latin typeface="Helvetica" pitchFamily="2" charset="0"/>
              </a:rPr>
              <a:t>I’m just drawing attention to the fact that I’m going to be representing them with these nice tables from now on.</a:t>
            </a:r>
          </a:p>
          <a:p>
            <a:pPr lvl="1"/>
            <a:r>
              <a:rPr lang="en-US" sz="2200" dirty="0">
                <a:latin typeface="Helvetica" pitchFamily="2" charset="0"/>
              </a:rPr>
              <a:t>And that the ‘fancy name’ for this is a probability distribution.</a:t>
            </a:r>
          </a:p>
          <a:p>
            <a:pPr marL="0" indent="0">
              <a:buNone/>
            </a:pPr>
            <a:r>
              <a:rPr lang="en-US" sz="2400" dirty="0">
                <a:latin typeface="Helvetica" pitchFamily="2" charset="0"/>
              </a:rPr>
              <a:t> </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1179963510"/>
                  </p:ext>
                </p:extLst>
              </p:nvPr>
            </p:nvGraphicFramePr>
            <p:xfrm>
              <a:off x="6452788" y="5029200"/>
              <a:ext cx="5162310" cy="1828800"/>
            </p:xfrm>
            <a:graphic>
              <a:graphicData uri="http://schemas.openxmlformats.org/drawingml/2006/table">
                <a:tbl>
                  <a:tblPr firstRow="1" bandRow="1">
                    <a:tableStyleId>{5C22544A-7EE6-4342-B048-85BDC9FD1C3A}</a:tableStyleId>
                  </a:tblPr>
                  <a:tblGrid>
                    <a:gridCol w="1720770">
                      <a:extLst>
                        <a:ext uri="{9D8B030D-6E8A-4147-A177-3AD203B41FA5}">
                          <a16:colId xmlns:a16="http://schemas.microsoft.com/office/drawing/2014/main" val="20000"/>
                        </a:ext>
                      </a:extLst>
                    </a:gridCol>
                    <a:gridCol w="1720770">
                      <a:extLst>
                        <a:ext uri="{9D8B030D-6E8A-4147-A177-3AD203B41FA5}">
                          <a16:colId xmlns:a16="http://schemas.microsoft.com/office/drawing/2014/main" val="20001"/>
                        </a:ext>
                      </a:extLst>
                    </a:gridCol>
                    <a:gridCol w="1720770">
                      <a:extLst>
                        <a:ext uri="{9D8B030D-6E8A-4147-A177-3AD203B41FA5}">
                          <a16:colId xmlns:a16="http://schemas.microsoft.com/office/drawing/2014/main" val="20002"/>
                        </a:ext>
                      </a:extLst>
                    </a:gridCol>
                  </a:tblGrid>
                  <a:tr h="300586">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00586">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0.60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00586">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00586">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0.29</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00586">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0.01</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1179963510"/>
                  </p:ext>
                </p:extLst>
              </p:nvPr>
            </p:nvGraphicFramePr>
            <p:xfrm>
              <a:off x="6452788" y="5029200"/>
              <a:ext cx="5162310" cy="1828800"/>
            </p:xfrm>
            <a:graphic>
              <a:graphicData uri="http://schemas.openxmlformats.org/drawingml/2006/table">
                <a:tbl>
                  <a:tblPr firstRow="1" bandRow="1">
                    <a:tableStyleId>{5C22544A-7EE6-4342-B048-85BDC9FD1C3A}</a:tableStyleId>
                  </a:tblPr>
                  <a:tblGrid>
                    <a:gridCol w="1720770">
                      <a:extLst>
                        <a:ext uri="{9D8B030D-6E8A-4147-A177-3AD203B41FA5}">
                          <a16:colId xmlns:a16="http://schemas.microsoft.com/office/drawing/2014/main" val="20000"/>
                        </a:ext>
                      </a:extLst>
                    </a:gridCol>
                    <a:gridCol w="1720770">
                      <a:extLst>
                        <a:ext uri="{9D8B030D-6E8A-4147-A177-3AD203B41FA5}">
                          <a16:colId xmlns:a16="http://schemas.microsoft.com/office/drawing/2014/main" val="20001"/>
                        </a:ext>
                      </a:extLst>
                    </a:gridCol>
                    <a:gridCol w="1720770">
                      <a:extLst>
                        <a:ext uri="{9D8B030D-6E8A-4147-A177-3AD203B41FA5}">
                          <a16:colId xmlns:a16="http://schemas.microsoft.com/office/drawing/2014/main" val="20002"/>
                        </a:ext>
                      </a:extLst>
                    </a:gridCol>
                  </a:tblGrid>
                  <a:tr h="36576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65760">
                    <a:tc rowSpan="4">
                      <a:txBody>
                        <a:bodyPr/>
                        <a:lstStyle/>
                        <a:p>
                          <a:endParaRPr lang="en-US"/>
                        </a:p>
                      </a:txBody>
                      <a:tcPr anchor="ctr">
                        <a:blipFill>
                          <a:blip r:embed="rId3"/>
                          <a:stretch>
                            <a:fillRect l="-353" t="-27500" r="-201060" b="-2083"/>
                          </a:stretch>
                        </a:blipFill>
                      </a:tcPr>
                    </a:tc>
                    <a:tc>
                      <a:txBody>
                        <a:bodyPr/>
                        <a:lstStyle/>
                        <a:p>
                          <a:endParaRPr lang="en-US"/>
                        </a:p>
                      </a:txBody>
                      <a:tcPr>
                        <a:blipFill>
                          <a:blip r:embed="rId3"/>
                          <a:stretch>
                            <a:fillRect l="-100709" t="-110000" r="-101773" b="-308333"/>
                          </a:stretch>
                        </a:blipFill>
                      </a:tcPr>
                    </a:tc>
                    <a:tc>
                      <a:txBody>
                        <a:bodyPr/>
                        <a:lstStyle/>
                        <a:p>
                          <a:endParaRPr lang="en-US"/>
                        </a:p>
                      </a:txBody>
                      <a:tcPr>
                        <a:blipFill>
                          <a:blip r:embed="rId3"/>
                          <a:stretch>
                            <a:fillRect l="-200000" t="-110000" r="-1413" b="-308333"/>
                          </a:stretch>
                        </a:blipFill>
                      </a:tcPr>
                    </a:tc>
                    <a:extLst>
                      <a:ext uri="{0D108BD9-81ED-4DB2-BD59-A6C34878D82A}">
                        <a16:rowId xmlns:a16="http://schemas.microsoft.com/office/drawing/2014/main" val="10001"/>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709" t="-210000" r="-101773" b="-208333"/>
                          </a:stretch>
                        </a:blipFill>
                      </a:tcPr>
                    </a:tc>
                    <a:tc>
                      <a:txBody>
                        <a:bodyPr/>
                        <a:lstStyle/>
                        <a:p>
                          <a:endParaRPr lang="en-US"/>
                        </a:p>
                      </a:txBody>
                      <a:tcPr>
                        <a:blipFill>
                          <a:blip r:embed="rId3"/>
                          <a:stretch>
                            <a:fillRect l="-200000" t="-210000" r="-1413" b="-208333"/>
                          </a:stretch>
                        </a:blipFill>
                      </a:tcPr>
                    </a:tc>
                    <a:extLst>
                      <a:ext uri="{0D108BD9-81ED-4DB2-BD59-A6C34878D82A}">
                        <a16:rowId xmlns:a16="http://schemas.microsoft.com/office/drawing/2014/main" val="10002"/>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709" t="-310000" r="-101773" b="-108333"/>
                          </a:stretch>
                        </a:blipFill>
                      </a:tcPr>
                    </a:tc>
                    <a:tc>
                      <a:txBody>
                        <a:bodyPr/>
                        <a:lstStyle/>
                        <a:p>
                          <a:endParaRPr lang="en-US"/>
                        </a:p>
                      </a:txBody>
                      <a:tcPr>
                        <a:blipFill>
                          <a:blip r:embed="rId3"/>
                          <a:stretch>
                            <a:fillRect l="-200000" t="-310000" r="-1413" b="-108333"/>
                          </a:stretch>
                        </a:blipFill>
                      </a:tcPr>
                    </a:tc>
                    <a:extLst>
                      <a:ext uri="{0D108BD9-81ED-4DB2-BD59-A6C34878D82A}">
                        <a16:rowId xmlns:a16="http://schemas.microsoft.com/office/drawing/2014/main" val="10003"/>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709" t="-410000" r="-101773" b="-8333"/>
                          </a:stretch>
                        </a:blipFill>
                      </a:tcPr>
                    </a:tc>
                    <a:tc>
                      <a:txBody>
                        <a:bodyPr/>
                        <a:lstStyle/>
                        <a:p>
                          <a:endParaRPr lang="en-US"/>
                        </a:p>
                      </a:txBody>
                      <a:tcPr>
                        <a:blipFill>
                          <a:blip r:embed="rId3"/>
                          <a:stretch>
                            <a:fillRect l="-200000" t="-410000" r="-1413" b="-8333"/>
                          </a:stretch>
                        </a:blipFill>
                      </a:tcPr>
                    </a:tc>
                    <a:extLst>
                      <a:ext uri="{0D108BD9-81ED-4DB2-BD59-A6C34878D82A}">
                        <a16:rowId xmlns:a16="http://schemas.microsoft.com/office/drawing/2014/main" val="10004"/>
                      </a:ext>
                    </a:extLst>
                  </a:tr>
                </a:tbl>
              </a:graphicData>
            </a:graphic>
          </p:graphicFrame>
        </mc:Fallback>
      </mc:AlternateContent>
      <p:sp>
        <p:nvSpPr>
          <p:cNvPr id="7" name="TextBox 6">
            <a:extLst>
              <a:ext uri="{FF2B5EF4-FFF2-40B4-BE49-F238E27FC236}">
                <a16:creationId xmlns:a16="http://schemas.microsoft.com/office/drawing/2014/main" id="{67585981-DB78-4848-BE22-A142D3E88EE2}"/>
              </a:ext>
            </a:extLst>
          </p:cNvPr>
          <p:cNvSpPr txBox="1"/>
          <p:nvPr/>
        </p:nvSpPr>
        <p:spPr>
          <a:xfrm>
            <a:off x="9760611" y="3274874"/>
            <a:ext cx="1935145" cy="1754326"/>
          </a:xfrm>
          <a:prstGeom prst="rect">
            <a:avLst/>
          </a:prstGeom>
          <a:noFill/>
        </p:spPr>
        <p:txBody>
          <a:bodyPr wrap="none" rtlCol="0">
            <a:spAutoFit/>
          </a:bodyPr>
          <a:lstStyle/>
          <a:p>
            <a:pPr marL="0" indent="0" algn="ctr">
              <a:buNone/>
            </a:pPr>
            <a:r>
              <a:rPr lang="en-US" sz="1800" b="1" i="1" dirty="0">
                <a:latin typeface="Helvetica" pitchFamily="2" charset="0"/>
              </a:rPr>
              <a:t>Weather</a:t>
            </a:r>
          </a:p>
          <a:p>
            <a:pPr marL="0" indent="0" algn="ctr">
              <a:buNone/>
            </a:pPr>
            <a:endParaRPr lang="en-US" i="1" dirty="0">
              <a:latin typeface="Helvetica" pitchFamily="2" charset="0"/>
            </a:endParaRPr>
          </a:p>
          <a:p>
            <a:pPr marL="0" indent="0" algn="ctr">
              <a:buNone/>
            </a:pPr>
            <a:r>
              <a:rPr lang="en-US" sz="1800" i="1" dirty="0">
                <a:latin typeface="Helvetica" pitchFamily="2" charset="0"/>
              </a:rPr>
              <a:t>P(sunny)</a:t>
            </a:r>
            <a:r>
              <a:rPr lang="en-US" sz="1800" dirty="0">
                <a:latin typeface="Helvetica" pitchFamily="2" charset="0"/>
              </a:rPr>
              <a:t> = 0.6 </a:t>
            </a:r>
          </a:p>
          <a:p>
            <a:pPr marL="0" indent="0" algn="ctr">
              <a:buNone/>
            </a:pPr>
            <a:r>
              <a:rPr lang="en-US" sz="1800" i="1" dirty="0">
                <a:latin typeface="Helvetica" pitchFamily="2" charset="0"/>
              </a:rPr>
              <a:t>P(rainy)</a:t>
            </a:r>
            <a:r>
              <a:rPr lang="en-US" sz="1800" dirty="0">
                <a:latin typeface="Helvetica" pitchFamily="2" charset="0"/>
              </a:rPr>
              <a:t> = 0.1</a:t>
            </a:r>
          </a:p>
          <a:p>
            <a:pPr marL="0" indent="0" algn="ctr">
              <a:buNone/>
            </a:pPr>
            <a:r>
              <a:rPr lang="en-US" sz="1800" i="1" dirty="0">
                <a:latin typeface="Helvetica" pitchFamily="2" charset="0"/>
              </a:rPr>
              <a:t>P(cloudy) </a:t>
            </a:r>
            <a:r>
              <a:rPr lang="en-US" sz="1800" dirty="0">
                <a:latin typeface="Helvetica" pitchFamily="2" charset="0"/>
              </a:rPr>
              <a:t>= 0.29 </a:t>
            </a:r>
          </a:p>
          <a:p>
            <a:pPr marL="0" indent="0" algn="ctr">
              <a:buNone/>
            </a:pPr>
            <a:r>
              <a:rPr lang="en-US" sz="1800" i="1" dirty="0">
                <a:latin typeface="Helvetica" pitchFamily="2" charset="0"/>
              </a:rPr>
              <a:t>P(snowy) </a:t>
            </a:r>
            <a:r>
              <a:rPr lang="en-US" sz="1800" dirty="0">
                <a:latin typeface="Helvetica" pitchFamily="2" charset="0"/>
              </a:rPr>
              <a:t>= 0.01 </a:t>
            </a:r>
          </a:p>
        </p:txBody>
      </p:sp>
      <p:sp>
        <p:nvSpPr>
          <p:cNvPr id="8" name="TextBox 7">
            <a:extLst>
              <a:ext uri="{FF2B5EF4-FFF2-40B4-BE49-F238E27FC236}">
                <a16:creationId xmlns:a16="http://schemas.microsoft.com/office/drawing/2014/main" id="{16D60373-E102-4E71-B3C0-7C02B2A311A1}"/>
              </a:ext>
            </a:extLst>
          </p:cNvPr>
          <p:cNvSpPr txBox="1"/>
          <p:nvPr/>
        </p:nvSpPr>
        <p:spPr>
          <a:xfrm>
            <a:off x="2219753" y="4243642"/>
            <a:ext cx="1768433" cy="1200329"/>
          </a:xfrm>
          <a:prstGeom prst="rect">
            <a:avLst/>
          </a:prstGeom>
          <a:noFill/>
        </p:spPr>
        <p:txBody>
          <a:bodyPr wrap="none" rtlCol="0">
            <a:spAutoFit/>
          </a:bodyPr>
          <a:lstStyle/>
          <a:p>
            <a:pPr marL="0" indent="0" algn="ctr">
              <a:buNone/>
            </a:pPr>
            <a:r>
              <a:rPr lang="en-US" sz="1800" b="1" i="1" dirty="0">
                <a:latin typeface="Helvetica" pitchFamily="2" charset="0"/>
              </a:rPr>
              <a:t>Coin Flipping</a:t>
            </a:r>
          </a:p>
          <a:p>
            <a:pPr marL="0" indent="0" algn="ctr">
              <a:buNone/>
            </a:pPr>
            <a:endParaRPr lang="en-US" i="1" dirty="0">
              <a:latin typeface="Helvetica" pitchFamily="2" charset="0"/>
            </a:endParaRPr>
          </a:p>
          <a:p>
            <a:pPr marL="0" indent="0" algn="ctr">
              <a:buNone/>
            </a:pPr>
            <a:r>
              <a:rPr lang="en-US" sz="1800" i="1" dirty="0">
                <a:latin typeface="Helvetica" pitchFamily="2" charset="0"/>
              </a:rPr>
              <a:t>P(heads) = 0.5 </a:t>
            </a:r>
          </a:p>
          <a:p>
            <a:pPr marL="0" indent="0" algn="ctr">
              <a:buNone/>
            </a:pPr>
            <a:r>
              <a:rPr lang="en-US" sz="1800" i="1" dirty="0">
                <a:latin typeface="Helvetica" pitchFamily="2" charset="0"/>
              </a:rPr>
              <a:t>P(tails) = 0.5 </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D92414-C1FD-4D43-AD54-98F670AF5C91}"/>
                  </a:ext>
                </a:extLst>
              </p:cNvPr>
              <p:cNvGraphicFramePr>
                <a:graphicFrameLocks noGrp="1"/>
              </p:cNvGraphicFramePr>
              <p:nvPr>
                <p:extLst>
                  <p:ext uri="{D42A27DB-BD31-4B8C-83A1-F6EECF244321}">
                    <p14:modId xmlns:p14="http://schemas.microsoft.com/office/powerpoint/2010/main" val="4204051403"/>
                  </p:ext>
                </p:extLst>
              </p:nvPr>
            </p:nvGraphicFramePr>
            <p:xfrm>
              <a:off x="576903" y="5753551"/>
              <a:ext cx="5162310" cy="1097280"/>
            </p:xfrm>
            <a:graphic>
              <a:graphicData uri="http://schemas.openxmlformats.org/drawingml/2006/table">
                <a:tbl>
                  <a:tblPr firstRow="1" bandRow="1">
                    <a:tableStyleId>{5C22544A-7EE6-4342-B048-85BDC9FD1C3A}</a:tableStyleId>
                  </a:tblPr>
                  <a:tblGrid>
                    <a:gridCol w="1720770">
                      <a:extLst>
                        <a:ext uri="{9D8B030D-6E8A-4147-A177-3AD203B41FA5}">
                          <a16:colId xmlns:a16="http://schemas.microsoft.com/office/drawing/2014/main" val="20000"/>
                        </a:ext>
                      </a:extLst>
                    </a:gridCol>
                    <a:gridCol w="1720770">
                      <a:extLst>
                        <a:ext uri="{9D8B030D-6E8A-4147-A177-3AD203B41FA5}">
                          <a16:colId xmlns:a16="http://schemas.microsoft.com/office/drawing/2014/main" val="20001"/>
                        </a:ext>
                      </a:extLst>
                    </a:gridCol>
                    <a:gridCol w="1720770">
                      <a:extLst>
                        <a:ext uri="{9D8B030D-6E8A-4147-A177-3AD203B41FA5}">
                          <a16:colId xmlns:a16="http://schemas.microsoft.com/office/drawing/2014/main" val="20002"/>
                        </a:ext>
                      </a:extLst>
                    </a:gridCol>
                  </a:tblGrid>
                  <a:tr h="300586">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00586">
                    <a:tc rowSpan="2">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𝐶𝑜𝑖𝑛</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h𝑒𝑎𝑑𝑠</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0.50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00586">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𝑡𝑎𝑖𝑙𝑠</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0.50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9" name="Table 8">
                <a:extLst>
                  <a:ext uri="{FF2B5EF4-FFF2-40B4-BE49-F238E27FC236}">
                    <a16:creationId xmlns:a16="http://schemas.microsoft.com/office/drawing/2014/main" id="{43D92414-C1FD-4D43-AD54-98F670AF5C91}"/>
                  </a:ext>
                </a:extLst>
              </p:cNvPr>
              <p:cNvGraphicFramePr>
                <a:graphicFrameLocks noGrp="1"/>
              </p:cNvGraphicFramePr>
              <p:nvPr>
                <p:extLst>
                  <p:ext uri="{D42A27DB-BD31-4B8C-83A1-F6EECF244321}">
                    <p14:modId xmlns:p14="http://schemas.microsoft.com/office/powerpoint/2010/main" val="4204051403"/>
                  </p:ext>
                </p:extLst>
              </p:nvPr>
            </p:nvGraphicFramePr>
            <p:xfrm>
              <a:off x="576903" y="5753551"/>
              <a:ext cx="5162310" cy="1097280"/>
            </p:xfrm>
            <a:graphic>
              <a:graphicData uri="http://schemas.openxmlformats.org/drawingml/2006/table">
                <a:tbl>
                  <a:tblPr firstRow="1" bandRow="1">
                    <a:tableStyleId>{5C22544A-7EE6-4342-B048-85BDC9FD1C3A}</a:tableStyleId>
                  </a:tblPr>
                  <a:tblGrid>
                    <a:gridCol w="1720770">
                      <a:extLst>
                        <a:ext uri="{9D8B030D-6E8A-4147-A177-3AD203B41FA5}">
                          <a16:colId xmlns:a16="http://schemas.microsoft.com/office/drawing/2014/main" val="20000"/>
                        </a:ext>
                      </a:extLst>
                    </a:gridCol>
                    <a:gridCol w="1720770">
                      <a:extLst>
                        <a:ext uri="{9D8B030D-6E8A-4147-A177-3AD203B41FA5}">
                          <a16:colId xmlns:a16="http://schemas.microsoft.com/office/drawing/2014/main" val="20001"/>
                        </a:ext>
                      </a:extLst>
                    </a:gridCol>
                    <a:gridCol w="1720770">
                      <a:extLst>
                        <a:ext uri="{9D8B030D-6E8A-4147-A177-3AD203B41FA5}">
                          <a16:colId xmlns:a16="http://schemas.microsoft.com/office/drawing/2014/main" val="20002"/>
                        </a:ext>
                      </a:extLst>
                    </a:gridCol>
                  </a:tblGrid>
                  <a:tr h="36576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65760">
                    <a:tc rowSpan="2">
                      <a:txBody>
                        <a:bodyPr/>
                        <a:lstStyle/>
                        <a:p>
                          <a:endParaRPr lang="en-US"/>
                        </a:p>
                      </a:txBody>
                      <a:tcPr anchor="ctr">
                        <a:blipFill>
                          <a:blip r:embed="rId4"/>
                          <a:stretch>
                            <a:fillRect l="-353" t="-54545" r="-201060" b="-1653"/>
                          </a:stretch>
                        </a:blipFill>
                      </a:tcPr>
                    </a:tc>
                    <a:tc>
                      <a:txBody>
                        <a:bodyPr/>
                        <a:lstStyle/>
                        <a:p>
                          <a:endParaRPr lang="en-US"/>
                        </a:p>
                      </a:txBody>
                      <a:tcPr>
                        <a:blipFill>
                          <a:blip r:embed="rId4"/>
                          <a:stretch>
                            <a:fillRect l="-100709" t="-108197" r="-101773" b="-101639"/>
                          </a:stretch>
                        </a:blipFill>
                      </a:tcPr>
                    </a:tc>
                    <a:tc>
                      <a:txBody>
                        <a:bodyPr/>
                        <a:lstStyle/>
                        <a:p>
                          <a:endParaRPr lang="en-US"/>
                        </a:p>
                      </a:txBody>
                      <a:tcPr>
                        <a:blipFill>
                          <a:blip r:embed="rId4"/>
                          <a:stretch>
                            <a:fillRect l="-200000" t="-108197" r="-1413" b="-101639"/>
                          </a:stretch>
                        </a:blipFill>
                      </a:tcPr>
                    </a:tc>
                    <a:extLst>
                      <a:ext uri="{0D108BD9-81ED-4DB2-BD59-A6C34878D82A}">
                        <a16:rowId xmlns:a16="http://schemas.microsoft.com/office/drawing/2014/main" val="10001"/>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4"/>
                          <a:stretch>
                            <a:fillRect l="-100709" t="-211667" r="-101773" b="-3333"/>
                          </a:stretch>
                        </a:blipFill>
                      </a:tcPr>
                    </a:tc>
                    <a:tc>
                      <a:txBody>
                        <a:bodyPr/>
                        <a:lstStyle/>
                        <a:p>
                          <a:endParaRPr lang="en-US"/>
                        </a:p>
                      </a:txBody>
                      <a:tcPr>
                        <a:blipFill>
                          <a:blip r:embed="rId4"/>
                          <a:stretch>
                            <a:fillRect l="-200000" t="-211667" r="-1413" b="-3333"/>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899787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62500" lnSpcReduction="20000"/>
          </a:bodyPr>
          <a:lstStyle/>
          <a:p>
            <a:pPr marL="0" indent="0">
              <a:buNone/>
            </a:pPr>
            <a:r>
              <a:rPr lang="en-US" sz="2400" dirty="0">
                <a:latin typeface="Helvetica" pitchFamily="2" charset="0"/>
              </a:rPr>
              <a:t>When flipping a coin, there are two outcomes for how it will land: heads or tails.</a:t>
            </a:r>
          </a:p>
          <a:p>
            <a:pPr marL="0" indent="0">
              <a:buNone/>
            </a:pPr>
            <a:endParaRPr lang="en-US" sz="2400" i="1" dirty="0">
              <a:latin typeface="Helvetica" pitchFamily="2" charset="0"/>
            </a:endParaRPr>
          </a:p>
          <a:p>
            <a:pPr marL="0" indent="0">
              <a:buNone/>
            </a:pPr>
            <a:r>
              <a:rPr lang="en-US" sz="2400" dirty="0">
                <a:latin typeface="Helvetica" pitchFamily="2" charset="0"/>
              </a:rPr>
              <a:t>But not everything in life has only two outcomes!  Some might have far more!</a:t>
            </a:r>
          </a:p>
          <a:p>
            <a:pPr marL="0" indent="0">
              <a:buNone/>
            </a:pPr>
            <a:endParaRPr lang="en-US" sz="2400" dirty="0">
              <a:latin typeface="Helvetica" pitchFamily="2" charset="0"/>
            </a:endParaRPr>
          </a:p>
          <a:p>
            <a:pPr marL="0" indent="0">
              <a:buNone/>
            </a:pPr>
            <a:r>
              <a:rPr lang="en-US" sz="2400" dirty="0">
                <a:latin typeface="Helvetica" pitchFamily="2" charset="0"/>
              </a:rPr>
              <a:t>For example, let’s say that you are curious about the probability of the weather. There’s lots of different types of weather! We might have something like:</a:t>
            </a:r>
          </a:p>
          <a:p>
            <a:pPr marL="0" indent="0">
              <a:buNone/>
            </a:pPr>
            <a:endParaRPr lang="en-US" sz="2400" dirty="0">
              <a:latin typeface="Helvetica" pitchFamily="2" charset="0"/>
            </a:endParaRPr>
          </a:p>
          <a:p>
            <a:pPr marL="0" indent="0">
              <a:buNone/>
            </a:pPr>
            <a:r>
              <a:rPr lang="en-US" sz="2400" i="1" dirty="0">
                <a:latin typeface="Helvetica" pitchFamily="2" charset="0"/>
              </a:rPr>
              <a:t>P(sunny)</a:t>
            </a:r>
            <a:r>
              <a:rPr lang="en-US" sz="2400" dirty="0">
                <a:latin typeface="Helvetica" pitchFamily="2" charset="0"/>
              </a:rPr>
              <a:t> = 0.6 // Probability that it will be a sunny day is 60%</a:t>
            </a:r>
          </a:p>
          <a:p>
            <a:pPr marL="0" indent="0">
              <a:buNone/>
            </a:pPr>
            <a:r>
              <a:rPr lang="en-US" sz="2400" i="1" dirty="0">
                <a:latin typeface="Helvetica" pitchFamily="2" charset="0"/>
              </a:rPr>
              <a:t>P(rainy)</a:t>
            </a:r>
            <a:r>
              <a:rPr lang="en-US" sz="2400" dirty="0">
                <a:latin typeface="Helvetica" pitchFamily="2" charset="0"/>
              </a:rPr>
              <a:t> = 0.1 // Probability that it will be a rainy day is 10%</a:t>
            </a:r>
          </a:p>
          <a:p>
            <a:pPr marL="0" indent="0">
              <a:buNone/>
            </a:pPr>
            <a:r>
              <a:rPr lang="en-US" sz="2400" i="1" dirty="0">
                <a:latin typeface="Helvetica" pitchFamily="2" charset="0"/>
              </a:rPr>
              <a:t>P(cloudy) </a:t>
            </a:r>
            <a:r>
              <a:rPr lang="en-US" sz="2400" dirty="0">
                <a:latin typeface="Helvetica" pitchFamily="2" charset="0"/>
              </a:rPr>
              <a:t>= 0.29 // Probability that it will be a cloudy day is 29%</a:t>
            </a:r>
          </a:p>
          <a:p>
            <a:pPr marL="0" indent="0">
              <a:buNone/>
            </a:pPr>
            <a:r>
              <a:rPr lang="en-US" sz="2400" i="1" dirty="0">
                <a:latin typeface="Helvetica" pitchFamily="2" charset="0"/>
              </a:rPr>
              <a:t>P(snowy) </a:t>
            </a:r>
            <a:r>
              <a:rPr lang="en-US" sz="2400" dirty="0">
                <a:latin typeface="Helvetica" pitchFamily="2" charset="0"/>
              </a:rPr>
              <a:t>= 0.01 // Probability that it will be a snowy day is 1%</a:t>
            </a:r>
          </a:p>
          <a:p>
            <a:pPr marL="0" indent="0">
              <a:buNone/>
            </a:pPr>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3727112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78578"/>
            <a:ext cx="10058400" cy="4754880"/>
          </a:xfrm>
        </p:spPr>
        <p:txBody>
          <a:bodyPr>
            <a:normAutofit/>
          </a:bodyPr>
          <a:lstStyle/>
          <a:p>
            <a:r>
              <a:rPr lang="en-US" sz="2400" dirty="0">
                <a:latin typeface="Helvetica" pitchFamily="2" charset="0"/>
              </a:rPr>
              <a:t>If you read the book, you’ll probably see something like this:</a:t>
            </a:r>
          </a:p>
          <a:p>
            <a:pPr marL="0" indent="0" algn="ctr">
              <a:buNone/>
            </a:pPr>
            <a:endParaRPr lang="en-US" sz="2400" b="1" dirty="0">
              <a:latin typeface="Helvetica" pitchFamily="2" charset="0"/>
            </a:endParaRPr>
          </a:p>
          <a:p>
            <a:pPr marL="0" indent="0" algn="ctr">
              <a:buNone/>
            </a:pPr>
            <a:r>
              <a:rPr lang="en-US" sz="2400" b="1" dirty="0">
                <a:latin typeface="Helvetica" pitchFamily="2" charset="0"/>
              </a:rPr>
              <a:t>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 { 0.60 , 0.10, 0.29, 0.01 } </a:t>
            </a:r>
          </a:p>
          <a:p>
            <a:endParaRPr lang="en-US" sz="2400" dirty="0">
              <a:latin typeface="Helvetica" pitchFamily="2" charset="0"/>
            </a:endParaRPr>
          </a:p>
          <a:p>
            <a:r>
              <a:rPr lang="en-US" sz="2400" dirty="0">
                <a:latin typeface="Helvetica" pitchFamily="2" charset="0"/>
              </a:rPr>
              <a:t>Note the “bolded” P above. That means it’s talking about a probability distribution, i.e., a table.</a:t>
            </a:r>
          </a:p>
          <a:p>
            <a:endParaRPr lang="en-US" sz="2400" dirty="0">
              <a:latin typeface="Helvetica" pitchFamily="2" charset="0"/>
            </a:endParaRPr>
          </a:p>
          <a:p>
            <a:r>
              <a:rPr lang="en-US" sz="2400" dirty="0">
                <a:latin typeface="Helvetica" pitchFamily="2" charset="0"/>
              </a:rPr>
              <a:t>This is the same information as the Table. Just presented a little differently.</a:t>
            </a:r>
          </a:p>
          <a:p>
            <a:endParaRPr lang="en-US" sz="2400" dirty="0">
              <a:latin typeface="Helvetica" pitchFamily="2" charset="0"/>
            </a:endParaRPr>
          </a:p>
        </p:txBody>
      </p:sp>
    </p:spTree>
    <p:extLst>
      <p:ext uri="{BB962C8B-B14F-4D97-AF65-F5344CB8AC3E}">
        <p14:creationId xmlns:p14="http://schemas.microsoft.com/office/powerpoint/2010/main" val="3772723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678578"/>
            <a:ext cx="10058400" cy="4754880"/>
          </a:xfrm>
        </p:spPr>
        <p:txBody>
          <a:bodyPr>
            <a:normAutofit fontScale="92500" lnSpcReduction="20000"/>
          </a:bodyPr>
          <a:lstStyle/>
          <a:p>
            <a:r>
              <a:rPr lang="en-US" sz="2400" dirty="0">
                <a:latin typeface="Helvetica" pitchFamily="2" charset="0"/>
              </a:rPr>
              <a:t>How is it the same?</a:t>
            </a:r>
          </a:p>
          <a:p>
            <a:pPr marL="0" indent="0" algn="ctr">
              <a:buNone/>
            </a:pPr>
            <a:endParaRPr lang="en-US" sz="2400" b="1" dirty="0">
              <a:latin typeface="Helvetica" pitchFamily="2" charset="0"/>
            </a:endParaRPr>
          </a:p>
          <a:p>
            <a:pPr marL="0" indent="0" algn="ctr">
              <a:buNone/>
            </a:pPr>
            <a:r>
              <a:rPr lang="en-US" sz="2400" b="1" dirty="0">
                <a:latin typeface="Helvetica" pitchFamily="2" charset="0"/>
              </a:rPr>
              <a:t>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 { 0.60 , 0.10, 0.29, 0.01 } </a:t>
            </a:r>
          </a:p>
          <a:p>
            <a:endParaRPr lang="en-US" sz="2400" dirty="0">
              <a:latin typeface="Helvetica" pitchFamily="2" charset="0"/>
            </a:endParaRPr>
          </a:p>
          <a:p>
            <a:r>
              <a:rPr lang="en-US" sz="2400" dirty="0">
                <a:latin typeface="Helvetica" pitchFamily="2" charset="0"/>
              </a:rPr>
              <a:t>Well…</a:t>
            </a:r>
          </a:p>
          <a:p>
            <a:r>
              <a:rPr lang="en-US" sz="2400" dirty="0">
                <a:latin typeface="Helvetica" pitchFamily="2" charset="0"/>
              </a:rPr>
              <a:t>If you somehow establish an ordering of the values, e.g., {sunny, rainy, cloudy, snowy}, then you can represent the probabilities as a vector.</a:t>
            </a:r>
          </a:p>
          <a:p>
            <a:pPr lvl="1"/>
            <a:r>
              <a:rPr lang="en-US" sz="2200" dirty="0">
                <a:latin typeface="Helvetica" pitchFamily="2" charset="0"/>
              </a:rPr>
              <a:t>i.e., the first number in the vector corresponds to the probability that Weather=sunny (here. 0.60)</a:t>
            </a:r>
          </a:p>
          <a:p>
            <a:pPr lvl="1"/>
            <a:r>
              <a:rPr lang="en-US" sz="2200" dirty="0">
                <a:latin typeface="Helvetica" pitchFamily="2" charset="0"/>
              </a:rPr>
              <a:t>The second number corresponds to the probability that Weather=cloudy (here, 0.10).</a:t>
            </a:r>
          </a:p>
          <a:p>
            <a:pPr lvl="1"/>
            <a:r>
              <a:rPr lang="en-US" sz="2200" dirty="0">
                <a:latin typeface="Helvetica" pitchFamily="2" charset="0"/>
              </a:rPr>
              <a:t>etc.</a:t>
            </a: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1637353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See? This vector…</a:t>
            </a:r>
          </a:p>
          <a:p>
            <a:pPr marL="0" indent="0" algn="ctr">
              <a:buNone/>
            </a:pPr>
            <a:r>
              <a:rPr lang="en-US" sz="2400" b="1" dirty="0">
                <a:latin typeface="Helvetica" pitchFamily="2" charset="0"/>
              </a:rPr>
              <a:t>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 { 0.60 , 0.10, 0.29, 0.01 } </a:t>
            </a:r>
          </a:p>
          <a:p>
            <a:r>
              <a:rPr lang="en-US" sz="2400" dirty="0">
                <a:latin typeface="Helvetica" pitchFamily="2" charset="0"/>
              </a:rPr>
              <a:t>With this ordering…</a:t>
            </a:r>
          </a:p>
          <a:p>
            <a:pPr marL="0" indent="0" algn="ctr">
              <a:buNone/>
            </a:pPr>
            <a:r>
              <a:rPr lang="en-US" sz="2400" dirty="0">
                <a:latin typeface="Helvetica" pitchFamily="2" charset="0"/>
              </a:rPr>
              <a:t>{sunny, rainy, cloudy, snowy},</a:t>
            </a:r>
          </a:p>
          <a:p>
            <a:r>
              <a:rPr lang="en-US" sz="2400" dirty="0">
                <a:latin typeface="Helvetica" pitchFamily="2" charset="0"/>
              </a:rPr>
              <a:t>Matches the “Probability” column of our probability distribution table!</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2121021787"/>
                  </p:ext>
                </p:extLst>
              </p:nvPr>
            </p:nvGraphicFramePr>
            <p:xfrm>
              <a:off x="3900487" y="4901879"/>
              <a:ext cx="4391025" cy="182880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1463675">
                      <a:extLst>
                        <a:ext uri="{9D8B030D-6E8A-4147-A177-3AD203B41FA5}">
                          <a16:colId xmlns:a16="http://schemas.microsoft.com/office/drawing/2014/main" val="20002"/>
                        </a:ext>
                      </a:extLst>
                    </a:gridCol>
                  </a:tblGrid>
                  <a:tr h="27432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27432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0.60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27432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27432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0.29</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27432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0.01</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2121021787"/>
                  </p:ext>
                </p:extLst>
              </p:nvPr>
            </p:nvGraphicFramePr>
            <p:xfrm>
              <a:off x="3900487" y="4901879"/>
              <a:ext cx="4391025" cy="182880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1463675">
                      <a:extLst>
                        <a:ext uri="{9D8B030D-6E8A-4147-A177-3AD203B41FA5}">
                          <a16:colId xmlns:a16="http://schemas.microsoft.com/office/drawing/2014/main" val="20002"/>
                        </a:ext>
                      </a:extLst>
                    </a:gridCol>
                  </a:tblGrid>
                  <a:tr h="36576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65760">
                    <a:tc rowSpan="4">
                      <a:txBody>
                        <a:bodyPr/>
                        <a:lstStyle/>
                        <a:p>
                          <a:endParaRPr lang="en-US"/>
                        </a:p>
                      </a:txBody>
                      <a:tcPr anchor="ctr">
                        <a:blipFill>
                          <a:blip r:embed="rId3"/>
                          <a:stretch>
                            <a:fillRect l="-415" t="-27386" r="-201245" b="-2075"/>
                          </a:stretch>
                        </a:blipFill>
                      </a:tcPr>
                    </a:tc>
                    <a:tc>
                      <a:txBody>
                        <a:bodyPr/>
                        <a:lstStyle/>
                        <a:p>
                          <a:endParaRPr lang="en-US"/>
                        </a:p>
                      </a:txBody>
                      <a:tcPr>
                        <a:blipFill>
                          <a:blip r:embed="rId3"/>
                          <a:stretch>
                            <a:fillRect l="-100833" t="-110000" r="-102083" b="-310000"/>
                          </a:stretch>
                        </a:blipFill>
                      </a:tcPr>
                    </a:tc>
                    <a:tc>
                      <a:txBody>
                        <a:bodyPr/>
                        <a:lstStyle/>
                        <a:p>
                          <a:endParaRPr lang="en-US"/>
                        </a:p>
                      </a:txBody>
                      <a:tcPr>
                        <a:blipFill>
                          <a:blip r:embed="rId3"/>
                          <a:stretch>
                            <a:fillRect l="-200000" t="-110000" r="-1660" b="-310000"/>
                          </a:stretch>
                        </a:blipFill>
                      </a:tcPr>
                    </a:tc>
                    <a:extLst>
                      <a:ext uri="{0D108BD9-81ED-4DB2-BD59-A6C34878D82A}">
                        <a16:rowId xmlns:a16="http://schemas.microsoft.com/office/drawing/2014/main" val="10001"/>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833" t="-206557" r="-102083" b="-204918"/>
                          </a:stretch>
                        </a:blipFill>
                      </a:tcPr>
                    </a:tc>
                    <a:tc>
                      <a:txBody>
                        <a:bodyPr/>
                        <a:lstStyle/>
                        <a:p>
                          <a:endParaRPr lang="en-US"/>
                        </a:p>
                      </a:txBody>
                      <a:tcPr>
                        <a:blipFill>
                          <a:blip r:embed="rId3"/>
                          <a:stretch>
                            <a:fillRect l="-200000" t="-206557" r="-1660" b="-204918"/>
                          </a:stretch>
                        </a:blipFill>
                      </a:tcPr>
                    </a:tc>
                    <a:extLst>
                      <a:ext uri="{0D108BD9-81ED-4DB2-BD59-A6C34878D82A}">
                        <a16:rowId xmlns:a16="http://schemas.microsoft.com/office/drawing/2014/main" val="10002"/>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833" t="-311667" r="-102083" b="-108333"/>
                          </a:stretch>
                        </a:blipFill>
                      </a:tcPr>
                    </a:tc>
                    <a:tc>
                      <a:txBody>
                        <a:bodyPr/>
                        <a:lstStyle/>
                        <a:p>
                          <a:endParaRPr lang="en-US"/>
                        </a:p>
                      </a:txBody>
                      <a:tcPr>
                        <a:blipFill>
                          <a:blip r:embed="rId3"/>
                          <a:stretch>
                            <a:fillRect l="-200000" t="-311667" r="-1660" b="-108333"/>
                          </a:stretch>
                        </a:blipFill>
                      </a:tcPr>
                    </a:tc>
                    <a:extLst>
                      <a:ext uri="{0D108BD9-81ED-4DB2-BD59-A6C34878D82A}">
                        <a16:rowId xmlns:a16="http://schemas.microsoft.com/office/drawing/2014/main" val="10003"/>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833" t="-411667" r="-102083" b="-8333"/>
                          </a:stretch>
                        </a:blipFill>
                      </a:tcPr>
                    </a:tc>
                    <a:tc>
                      <a:txBody>
                        <a:bodyPr/>
                        <a:lstStyle/>
                        <a:p>
                          <a:endParaRPr lang="en-US"/>
                        </a:p>
                      </a:txBody>
                      <a:tcPr>
                        <a:blipFill>
                          <a:blip r:embed="rId3"/>
                          <a:stretch>
                            <a:fillRect l="-200000" t="-411667" r="-1660" b="-8333"/>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4288493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I’m going to be representing these probability distributions as tables, since I think it’s a little easier to follow.</a:t>
            </a:r>
          </a:p>
          <a:p>
            <a:r>
              <a:rPr lang="en-US" sz="2400" dirty="0">
                <a:latin typeface="Helvetica" pitchFamily="2" charset="0"/>
              </a:rPr>
              <a:t>But we *will* be using that “bolded” </a:t>
            </a:r>
            <a:r>
              <a:rPr lang="en-US" sz="2400" b="1" dirty="0">
                <a:latin typeface="Helvetica" pitchFamily="2" charset="0"/>
              </a:rPr>
              <a:t>P</a:t>
            </a:r>
            <a:r>
              <a:rPr lang="en-US" sz="2400" dirty="0">
                <a:latin typeface="Helvetica" pitchFamily="2" charset="0"/>
              </a:rPr>
              <a:t> syntax throughout the slides.</a:t>
            </a:r>
          </a:p>
          <a:p>
            <a:r>
              <a:rPr lang="en-US" sz="2400" dirty="0">
                <a:latin typeface="Helvetica" pitchFamily="2" charset="0"/>
              </a:rPr>
              <a:t>I hope you see the correspondence between the table and vector!</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3140335685"/>
                  </p:ext>
                </p:extLst>
              </p:nvPr>
            </p:nvGraphicFramePr>
            <p:xfrm>
              <a:off x="3900487" y="4386606"/>
              <a:ext cx="4391025" cy="182880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1463675">
                      <a:extLst>
                        <a:ext uri="{9D8B030D-6E8A-4147-A177-3AD203B41FA5}">
                          <a16:colId xmlns:a16="http://schemas.microsoft.com/office/drawing/2014/main" val="20002"/>
                        </a:ext>
                      </a:extLst>
                    </a:gridCol>
                  </a:tblGrid>
                  <a:tr h="27432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27432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0.60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27432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27432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0.29</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27432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0.01</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3140335685"/>
                  </p:ext>
                </p:extLst>
              </p:nvPr>
            </p:nvGraphicFramePr>
            <p:xfrm>
              <a:off x="3900487" y="4386606"/>
              <a:ext cx="4391025" cy="182880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1463675">
                      <a:extLst>
                        <a:ext uri="{9D8B030D-6E8A-4147-A177-3AD203B41FA5}">
                          <a16:colId xmlns:a16="http://schemas.microsoft.com/office/drawing/2014/main" val="20002"/>
                        </a:ext>
                      </a:extLst>
                    </a:gridCol>
                  </a:tblGrid>
                  <a:tr h="36576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65760">
                    <a:tc rowSpan="4">
                      <a:txBody>
                        <a:bodyPr/>
                        <a:lstStyle/>
                        <a:p>
                          <a:endParaRPr lang="en-US"/>
                        </a:p>
                      </a:txBody>
                      <a:tcPr anchor="ctr">
                        <a:blipFill>
                          <a:blip r:embed="rId3"/>
                          <a:stretch>
                            <a:fillRect l="-870" t="-26724" r="-202609" b="-1724"/>
                          </a:stretch>
                        </a:blipFill>
                      </a:tcPr>
                    </a:tc>
                    <a:tc>
                      <a:txBody>
                        <a:bodyPr/>
                        <a:lstStyle/>
                        <a:p>
                          <a:endParaRPr lang="en-US"/>
                        </a:p>
                      </a:txBody>
                      <a:tcPr>
                        <a:blipFill>
                          <a:blip r:embed="rId3"/>
                          <a:stretch>
                            <a:fillRect l="-100000" t="-106897" r="-100862" b="-306897"/>
                          </a:stretch>
                        </a:blipFill>
                      </a:tcPr>
                    </a:tc>
                    <a:tc>
                      <a:txBody>
                        <a:bodyPr/>
                        <a:lstStyle/>
                        <a:p>
                          <a:endParaRPr lang="en-US"/>
                        </a:p>
                      </a:txBody>
                      <a:tcPr>
                        <a:blipFill>
                          <a:blip r:embed="rId3"/>
                          <a:stretch>
                            <a:fillRect l="-201739" t="-106897" r="-1739" b="-306897"/>
                          </a:stretch>
                        </a:blipFill>
                      </a:tcPr>
                    </a:tc>
                    <a:extLst>
                      <a:ext uri="{0D108BD9-81ED-4DB2-BD59-A6C34878D82A}">
                        <a16:rowId xmlns:a16="http://schemas.microsoft.com/office/drawing/2014/main" val="10001"/>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000" t="-206897" r="-100862" b="-206897"/>
                          </a:stretch>
                        </a:blipFill>
                      </a:tcPr>
                    </a:tc>
                    <a:tc>
                      <a:txBody>
                        <a:bodyPr/>
                        <a:lstStyle/>
                        <a:p>
                          <a:endParaRPr lang="en-US"/>
                        </a:p>
                      </a:txBody>
                      <a:tcPr>
                        <a:blipFill>
                          <a:blip r:embed="rId3"/>
                          <a:stretch>
                            <a:fillRect l="-201739" t="-206897" r="-1739" b="-206897"/>
                          </a:stretch>
                        </a:blipFill>
                      </a:tcPr>
                    </a:tc>
                    <a:extLst>
                      <a:ext uri="{0D108BD9-81ED-4DB2-BD59-A6C34878D82A}">
                        <a16:rowId xmlns:a16="http://schemas.microsoft.com/office/drawing/2014/main" val="10002"/>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000" t="-306897" r="-100862" b="-106897"/>
                          </a:stretch>
                        </a:blipFill>
                      </a:tcPr>
                    </a:tc>
                    <a:tc>
                      <a:txBody>
                        <a:bodyPr/>
                        <a:lstStyle/>
                        <a:p>
                          <a:endParaRPr lang="en-US"/>
                        </a:p>
                      </a:txBody>
                      <a:tcPr>
                        <a:blipFill>
                          <a:blip r:embed="rId3"/>
                          <a:stretch>
                            <a:fillRect l="-201739" t="-306897" r="-1739" b="-106897"/>
                          </a:stretch>
                        </a:blipFill>
                      </a:tcPr>
                    </a:tc>
                    <a:extLst>
                      <a:ext uri="{0D108BD9-81ED-4DB2-BD59-A6C34878D82A}">
                        <a16:rowId xmlns:a16="http://schemas.microsoft.com/office/drawing/2014/main" val="10003"/>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000" t="-406897" r="-100862" b="-6897"/>
                          </a:stretch>
                        </a:blipFill>
                      </a:tcPr>
                    </a:tc>
                    <a:tc>
                      <a:txBody>
                        <a:bodyPr/>
                        <a:lstStyle/>
                        <a:p>
                          <a:endParaRPr lang="en-US"/>
                        </a:p>
                      </a:txBody>
                      <a:tcPr>
                        <a:blipFill>
                          <a:blip r:embed="rId3"/>
                          <a:stretch>
                            <a:fillRect l="-201739" t="-406897" r="-1739" b="-6897"/>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5192537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That means you need to pay attention to bolded </a:t>
            </a:r>
            <a:r>
              <a:rPr lang="en-US" sz="2400" b="1" dirty="0">
                <a:latin typeface="Helvetica" pitchFamily="2" charset="0"/>
              </a:rPr>
              <a:t>P </a:t>
            </a:r>
            <a:r>
              <a:rPr lang="en-US" sz="2400" dirty="0">
                <a:latin typeface="Helvetica" pitchFamily="2" charset="0"/>
              </a:rPr>
              <a:t>vs. italic </a:t>
            </a:r>
            <a:r>
              <a:rPr lang="en-US" sz="2400" i="1" dirty="0">
                <a:latin typeface="Helvetica" pitchFamily="2" charset="0"/>
              </a:rPr>
              <a:t>P</a:t>
            </a:r>
            <a:r>
              <a:rPr lang="en-US" sz="2400" dirty="0">
                <a:latin typeface="Helvetica" pitchFamily="2" charset="0"/>
              </a:rPr>
              <a:t> now!</a:t>
            </a:r>
          </a:p>
          <a:p>
            <a:r>
              <a:rPr lang="en-US" sz="2400" b="1" dirty="0">
                <a:latin typeface="Helvetica" pitchFamily="2" charset="0"/>
              </a:rPr>
              <a:t>bold</a:t>
            </a:r>
            <a:r>
              <a:rPr lang="en-US" sz="2400" dirty="0">
                <a:latin typeface="Helvetica" pitchFamily="2" charset="0"/>
              </a:rPr>
              <a:t> means ‘probability distribution’ i.e., a table or vector.</a:t>
            </a:r>
          </a:p>
          <a:p>
            <a:pPr marL="0" indent="0" algn="ctr">
              <a:buNone/>
            </a:pPr>
            <a:r>
              <a:rPr lang="en-US" sz="2400" b="1" dirty="0">
                <a:latin typeface="Helvetica" pitchFamily="2" charset="0"/>
              </a:rPr>
              <a:t>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 { 0.60 , 0.10, 0.29, 0.01 } </a:t>
            </a:r>
          </a:p>
          <a:p>
            <a:r>
              <a:rPr lang="en-US" sz="2400" dirty="0">
                <a:latin typeface="Helvetica" pitchFamily="2" charset="0"/>
              </a:rPr>
              <a:t>Whereas italics means the probability of a specific event/outcome i.e., a number between 0 and 1</a:t>
            </a:r>
          </a:p>
          <a:p>
            <a:pPr marL="0" indent="0" algn="ctr">
              <a:buNone/>
            </a:pPr>
            <a:r>
              <a:rPr lang="en-US" sz="2400" i="1" dirty="0">
                <a:latin typeface="Helvetica" pitchFamily="2" charset="0"/>
              </a:rPr>
              <a:t>P(sunny) </a:t>
            </a:r>
            <a:r>
              <a:rPr lang="en-US" sz="2400" dirty="0">
                <a:latin typeface="Helvetica" pitchFamily="2" charset="0"/>
              </a:rPr>
              <a:t>= 0.60</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831461016"/>
                  </p:ext>
                </p:extLst>
              </p:nvPr>
            </p:nvGraphicFramePr>
            <p:xfrm>
              <a:off x="7679621" y="4971327"/>
              <a:ext cx="4391025" cy="182880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1463675">
                      <a:extLst>
                        <a:ext uri="{9D8B030D-6E8A-4147-A177-3AD203B41FA5}">
                          <a16:colId xmlns:a16="http://schemas.microsoft.com/office/drawing/2014/main" val="20002"/>
                        </a:ext>
                      </a:extLst>
                    </a:gridCol>
                  </a:tblGrid>
                  <a:tr h="27432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27432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0.60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27432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27432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0.29</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27432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0.01</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a:extLst>
                  <a:ext uri="{FF2B5EF4-FFF2-40B4-BE49-F238E27FC236}">
                    <a16:creationId xmlns:a16="http://schemas.microsoft.com/office/drawing/2014/main" id="{E6AF90C0-0102-9941-9E94-F111CC8D370B}"/>
                  </a:ext>
                </a:extLst>
              </p:cNvPr>
              <p:cNvGraphicFramePr>
                <a:graphicFrameLocks noGrp="1"/>
              </p:cNvGraphicFramePr>
              <p:nvPr>
                <p:extLst>
                  <p:ext uri="{D42A27DB-BD31-4B8C-83A1-F6EECF244321}">
                    <p14:modId xmlns:p14="http://schemas.microsoft.com/office/powerpoint/2010/main" val="831461016"/>
                  </p:ext>
                </p:extLst>
              </p:nvPr>
            </p:nvGraphicFramePr>
            <p:xfrm>
              <a:off x="7679621" y="4971327"/>
              <a:ext cx="4391025" cy="182880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1463675">
                      <a:extLst>
                        <a:ext uri="{9D8B030D-6E8A-4147-A177-3AD203B41FA5}">
                          <a16:colId xmlns:a16="http://schemas.microsoft.com/office/drawing/2014/main" val="20002"/>
                        </a:ext>
                      </a:extLst>
                    </a:gridCol>
                  </a:tblGrid>
                  <a:tr h="36576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65760">
                    <a:tc rowSpan="4">
                      <a:txBody>
                        <a:bodyPr/>
                        <a:lstStyle/>
                        <a:p>
                          <a:endParaRPr lang="en-US"/>
                        </a:p>
                      </a:txBody>
                      <a:tcPr anchor="ctr">
                        <a:blipFill>
                          <a:blip r:embed="rId3"/>
                          <a:stretch>
                            <a:fillRect l="-415" t="-27386" r="-201245" b="-2075"/>
                          </a:stretch>
                        </a:blipFill>
                      </a:tcPr>
                    </a:tc>
                    <a:tc>
                      <a:txBody>
                        <a:bodyPr/>
                        <a:lstStyle/>
                        <a:p>
                          <a:endParaRPr lang="en-US"/>
                        </a:p>
                      </a:txBody>
                      <a:tcPr>
                        <a:blipFill>
                          <a:blip r:embed="rId3"/>
                          <a:stretch>
                            <a:fillRect l="-100833" t="-110000" r="-102083" b="-310000"/>
                          </a:stretch>
                        </a:blipFill>
                      </a:tcPr>
                    </a:tc>
                    <a:tc>
                      <a:txBody>
                        <a:bodyPr/>
                        <a:lstStyle/>
                        <a:p>
                          <a:endParaRPr lang="en-US"/>
                        </a:p>
                      </a:txBody>
                      <a:tcPr>
                        <a:blipFill>
                          <a:blip r:embed="rId3"/>
                          <a:stretch>
                            <a:fillRect l="-200000" t="-110000" r="-1660" b="-310000"/>
                          </a:stretch>
                        </a:blipFill>
                      </a:tcPr>
                    </a:tc>
                    <a:extLst>
                      <a:ext uri="{0D108BD9-81ED-4DB2-BD59-A6C34878D82A}">
                        <a16:rowId xmlns:a16="http://schemas.microsoft.com/office/drawing/2014/main" val="10001"/>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833" t="-206557" r="-102083" b="-204918"/>
                          </a:stretch>
                        </a:blipFill>
                      </a:tcPr>
                    </a:tc>
                    <a:tc>
                      <a:txBody>
                        <a:bodyPr/>
                        <a:lstStyle/>
                        <a:p>
                          <a:endParaRPr lang="en-US"/>
                        </a:p>
                      </a:txBody>
                      <a:tcPr>
                        <a:blipFill>
                          <a:blip r:embed="rId3"/>
                          <a:stretch>
                            <a:fillRect l="-200000" t="-206557" r="-1660" b="-204918"/>
                          </a:stretch>
                        </a:blipFill>
                      </a:tcPr>
                    </a:tc>
                    <a:extLst>
                      <a:ext uri="{0D108BD9-81ED-4DB2-BD59-A6C34878D82A}">
                        <a16:rowId xmlns:a16="http://schemas.microsoft.com/office/drawing/2014/main" val="10002"/>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833" t="-311667" r="-102083" b="-108333"/>
                          </a:stretch>
                        </a:blipFill>
                      </a:tcPr>
                    </a:tc>
                    <a:tc>
                      <a:txBody>
                        <a:bodyPr/>
                        <a:lstStyle/>
                        <a:p>
                          <a:endParaRPr lang="en-US"/>
                        </a:p>
                      </a:txBody>
                      <a:tcPr>
                        <a:blipFill>
                          <a:blip r:embed="rId3"/>
                          <a:stretch>
                            <a:fillRect l="-200000" t="-311667" r="-1660" b="-108333"/>
                          </a:stretch>
                        </a:blipFill>
                      </a:tcPr>
                    </a:tc>
                    <a:extLst>
                      <a:ext uri="{0D108BD9-81ED-4DB2-BD59-A6C34878D82A}">
                        <a16:rowId xmlns:a16="http://schemas.microsoft.com/office/drawing/2014/main" val="10003"/>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833" t="-411667" r="-102083" b="-8333"/>
                          </a:stretch>
                        </a:blipFill>
                      </a:tcPr>
                    </a:tc>
                    <a:tc>
                      <a:txBody>
                        <a:bodyPr/>
                        <a:lstStyle/>
                        <a:p>
                          <a:endParaRPr lang="en-US"/>
                        </a:p>
                      </a:txBody>
                      <a:tcPr>
                        <a:blipFill>
                          <a:blip r:embed="rId3"/>
                          <a:stretch>
                            <a:fillRect l="-200000" t="-411667" r="-1660" b="-8333"/>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962639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It is often the case that we need to talk about multiple random variables at the same time.</a:t>
            </a:r>
          </a:p>
          <a:p>
            <a:endParaRPr lang="en-US" sz="2400" dirty="0">
              <a:latin typeface="Helvetica" pitchFamily="2" charset="0"/>
            </a:endParaRPr>
          </a:p>
          <a:p>
            <a:r>
              <a:rPr lang="en-US" sz="2400" dirty="0">
                <a:latin typeface="Helvetica" pitchFamily="2" charset="0"/>
              </a:rPr>
              <a:t>E.g., D</a:t>
            </a:r>
            <a:r>
              <a:rPr lang="en-US" sz="2400" baseline="-25000" dirty="0">
                <a:latin typeface="Helvetica" pitchFamily="2" charset="0"/>
              </a:rPr>
              <a:t>1</a:t>
            </a:r>
            <a:r>
              <a:rPr lang="en-US" sz="2400" dirty="0">
                <a:latin typeface="Helvetica" pitchFamily="2" charset="0"/>
              </a:rPr>
              <a:t>  and D</a:t>
            </a:r>
            <a:r>
              <a:rPr lang="en-US" sz="2400" baseline="-25000" dirty="0">
                <a:latin typeface="Helvetica" pitchFamily="2" charset="0"/>
              </a:rPr>
              <a:t>2</a:t>
            </a:r>
            <a:r>
              <a:rPr lang="en-US" sz="2400" dirty="0">
                <a:latin typeface="Helvetica" pitchFamily="2" charset="0"/>
              </a:rPr>
              <a:t> from the dice rolling example.</a:t>
            </a:r>
          </a:p>
          <a:p>
            <a:endParaRPr lang="en-US" sz="2400" dirty="0">
              <a:latin typeface="Helvetica" pitchFamily="2" charset="0"/>
            </a:endParaRPr>
          </a:p>
          <a:p>
            <a:r>
              <a:rPr lang="en-US" sz="2400" dirty="0">
                <a:latin typeface="Helvetica" pitchFamily="2" charset="0"/>
              </a:rPr>
              <a:t>We have the power to make *super fancy tables!* Tables that cover the values of multiple random variables!</a:t>
            </a:r>
          </a:p>
        </p:txBody>
      </p:sp>
    </p:spTree>
    <p:extLst>
      <p:ext uri="{BB962C8B-B14F-4D97-AF65-F5344CB8AC3E}">
        <p14:creationId xmlns:p14="http://schemas.microsoft.com/office/powerpoint/2010/main" val="2098471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1387929"/>
            <a:ext cx="10058400" cy="4564815"/>
          </a:xfrm>
        </p:spPr>
        <p:txBody>
          <a:bodyPr>
            <a:normAutofit/>
          </a:bodyPr>
          <a:lstStyle/>
          <a:p>
            <a:endParaRPr lang="en-US" sz="2400" dirty="0">
              <a:latin typeface="Helvetica" pitchFamily="2" charset="0"/>
            </a:endParaRPr>
          </a:p>
          <a:p>
            <a:r>
              <a:rPr lang="en-US" sz="2400" dirty="0">
                <a:latin typeface="Helvetica" pitchFamily="2" charset="0"/>
              </a:rPr>
              <a:t>When we have probability distribution table that includes multiple random variables, we call it a </a:t>
            </a:r>
            <a:r>
              <a:rPr lang="en-US" sz="2400" b="1" dirty="0">
                <a:latin typeface="Helvetica" pitchFamily="2" charset="0"/>
              </a:rPr>
              <a:t>joint distribution</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So, considering multiple dice rolls, D1 and D2.</a:t>
            </a:r>
          </a:p>
          <a:p>
            <a:r>
              <a:rPr lang="en-US" sz="2400" dirty="0">
                <a:latin typeface="Helvetica" pitchFamily="2" charset="0"/>
              </a:rPr>
              <a:t>Or considering, say the value of the random variable Cavity alongside the value of the random variable Weather.</a:t>
            </a:r>
          </a:p>
          <a:p>
            <a:pPr lvl="1"/>
            <a:r>
              <a:rPr lang="en-US" sz="2200" dirty="0">
                <a:latin typeface="Helvetica" pitchFamily="2" charset="0"/>
              </a:rPr>
              <a:t>”What” I hear you say? Weather and Cavity seem unconnected?</a:t>
            </a:r>
          </a:p>
          <a:p>
            <a:pPr lvl="2"/>
            <a:r>
              <a:rPr lang="en-US" sz="2100" dirty="0">
                <a:latin typeface="Helvetica" pitchFamily="2" charset="0"/>
              </a:rPr>
              <a:t>Well… sure! You’re right! More on that at the very end </a:t>
            </a:r>
            <a:r>
              <a:rPr lang="en-US" sz="2100">
                <a:latin typeface="Helvetica" pitchFamily="2" charset="0"/>
              </a:rPr>
              <a:t>of lecture!</a:t>
            </a:r>
            <a:endParaRPr lang="en-US" sz="2100" dirty="0">
              <a:latin typeface="Helvetica" pitchFamily="2" charset="0"/>
            </a:endParaRPr>
          </a:p>
        </p:txBody>
      </p:sp>
    </p:spTree>
    <p:extLst>
      <p:ext uri="{BB962C8B-B14F-4D97-AF65-F5344CB8AC3E}">
        <p14:creationId xmlns:p14="http://schemas.microsoft.com/office/powerpoint/2010/main" val="2487133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Joint Distribution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To drive the point home:</a:t>
            </a:r>
          </a:p>
          <a:p>
            <a:endParaRPr lang="en-US" sz="2400" dirty="0">
              <a:latin typeface="Helvetica" pitchFamily="2" charset="0"/>
            </a:endParaRPr>
          </a:p>
          <a:p>
            <a:r>
              <a:rPr lang="en-US" sz="2400" dirty="0">
                <a:latin typeface="Helvetica" pitchFamily="2" charset="0"/>
              </a:rPr>
              <a:t>A </a:t>
            </a:r>
            <a:r>
              <a:rPr lang="en-US" sz="2400" b="1" dirty="0">
                <a:latin typeface="Helvetica" pitchFamily="2" charset="0"/>
              </a:rPr>
              <a:t>joint probability distribution </a:t>
            </a:r>
            <a:r>
              <a:rPr lang="en-US" sz="2400" dirty="0">
                <a:latin typeface="Helvetica" pitchFamily="2" charset="0"/>
              </a:rPr>
              <a:t>is a table of all the possible values for two or more random variables and their associated probabilities. </a:t>
            </a:r>
          </a:p>
          <a:p>
            <a:endParaRPr lang="en-US" sz="2400" dirty="0">
              <a:latin typeface="Helvetica" pitchFamily="2" charset="0"/>
            </a:endParaRPr>
          </a:p>
          <a:p>
            <a:r>
              <a:rPr lang="en-US" sz="2400" dirty="0">
                <a:latin typeface="Helvetica" pitchFamily="2" charset="0"/>
              </a:rPr>
              <a:t>All of the probabilities in the table must sum to 1.</a:t>
            </a:r>
          </a:p>
        </p:txBody>
      </p:sp>
    </p:spTree>
    <p:extLst>
      <p:ext uri="{BB962C8B-B14F-4D97-AF65-F5344CB8AC3E}">
        <p14:creationId xmlns:p14="http://schemas.microsoft.com/office/powerpoint/2010/main" val="157693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So as we just established…</a:t>
                </a:r>
              </a:p>
              <a:p>
                <a:pPr marL="0" indent="0">
                  <a:buNone/>
                </a:pPr>
                <a:r>
                  <a:rPr lang="en-US" sz="2400" dirty="0">
                    <a:latin typeface="Helvetica" pitchFamily="2" charset="0"/>
                  </a:rPr>
                  <a:t>We use an italic non-bolded </a:t>
                </a:r>
                <a:r>
                  <a:rPr lang="en-US" sz="2400" i="1" dirty="0">
                    <a:latin typeface="Helvetica" pitchFamily="2" charset="0"/>
                  </a:rPr>
                  <a:t>P</a:t>
                </a:r>
                <a:r>
                  <a:rPr lang="en-US" sz="2400" dirty="0">
                    <a:latin typeface="Helvetica" pitchFamily="2" charset="0"/>
                  </a:rPr>
                  <a:t> to indicate the probability of some specific event. This indicates a single number. E.g.,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𝑑𝑜𝑢𝑏𝑙𝑒𝑠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1</m:t>
                            </m:r>
                          </m:sub>
                        </m:sSub>
                        <m:r>
                          <a:rPr lang="en-US" sz="2400" i="1">
                            <a:latin typeface="Cambria Math" panose="02040503050406030204" pitchFamily="18" charset="0"/>
                          </a:rPr>
                          <m:t>=4</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6 </m:t>
                        </m:r>
                      </m:den>
                    </m:f>
                  </m:oMath>
                </a14:m>
                <a:endParaRPr lang="en-US" sz="2400" dirty="0"/>
              </a:p>
              <a:p>
                <a:pPr marL="0" indent="0">
                  <a:buNone/>
                </a:pPr>
                <a:endParaRPr lang="en-US" sz="2400" dirty="0">
                  <a:latin typeface="Helvetica" pitchFamily="2" charset="0"/>
                </a:endParaRPr>
              </a:p>
              <a:p>
                <a:pPr marL="0" indent="0">
                  <a:buNone/>
                </a:pPr>
                <a:r>
                  <a:rPr lang="en-US" sz="2400" dirty="0">
                    <a:latin typeface="Helvetica" pitchFamily="2" charset="0"/>
                  </a:rPr>
                  <a:t>We use a non-italic bolded P to indicate the probability distribution of one or more variables. This represents a table, E.g., </a:t>
                </a:r>
                <a:r>
                  <a:rPr lang="en-US" sz="2400" b="1" dirty="0">
                    <a:latin typeface="Helvetica" pitchFamily="2" charset="0"/>
                  </a:rPr>
                  <a:t>P</a:t>
                </a:r>
                <a:r>
                  <a:rPr lang="en-US" sz="2400" dirty="0">
                    <a:latin typeface="Helvetica" pitchFamily="2" charset="0"/>
                  </a:rPr>
                  <a:t>(</a:t>
                </a:r>
                <a:r>
                  <a:rPr lang="en-US" sz="2400" i="1" dirty="0">
                    <a:latin typeface="Helvetica" pitchFamily="2" charset="0"/>
                  </a:rPr>
                  <a:t>Cavity</a:t>
                </a:r>
                <a:r>
                  <a:rPr lang="en-US" sz="2400" dirty="0">
                    <a:latin typeface="Helvetica" pitchFamily="2" charset="0"/>
                  </a:rPr>
                  <a:t>) is: </a:t>
                </a:r>
              </a:p>
            </p:txBody>
          </p:sp>
        </mc:Choice>
        <mc:Fallback>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1009" r="-1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10F6CC1-E0CF-7547-AC5F-2FE3BBE0260A}"/>
                  </a:ext>
                </a:extLst>
              </p:cNvPr>
              <p:cNvGraphicFramePr>
                <a:graphicFrameLocks noGrp="1"/>
              </p:cNvGraphicFramePr>
              <p:nvPr>
                <p:extLst>
                  <p:ext uri="{D42A27DB-BD31-4B8C-83A1-F6EECF244321}">
                    <p14:modId xmlns:p14="http://schemas.microsoft.com/office/powerpoint/2010/main" val="182144745"/>
                  </p:ext>
                </p:extLst>
              </p:nvPr>
            </p:nvGraphicFramePr>
            <p:xfrm>
              <a:off x="3529013" y="5404104"/>
              <a:ext cx="4314825" cy="1097280"/>
            </p:xfrm>
            <a:graphic>
              <a:graphicData uri="http://schemas.openxmlformats.org/drawingml/2006/table">
                <a:tbl>
                  <a:tblPr firstRow="1" bandRow="1">
                    <a:tableStyleId>{5C22544A-7EE6-4342-B048-85BDC9FD1C3A}</a:tableStyleId>
                  </a:tblPr>
                  <a:tblGrid>
                    <a:gridCol w="143827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gridCol w="1438275">
                      <a:extLst>
                        <a:ext uri="{9D8B030D-6E8A-4147-A177-3AD203B41FA5}">
                          <a16:colId xmlns:a16="http://schemas.microsoft.com/office/drawing/2014/main" val="20002"/>
                        </a:ext>
                      </a:extLst>
                    </a:gridCol>
                  </a:tblGrid>
                  <a:tr h="308546">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08546">
                    <a:tc rowSpan="2">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08546">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a:extLst>
                  <a:ext uri="{FF2B5EF4-FFF2-40B4-BE49-F238E27FC236}">
                    <a16:creationId xmlns:a16="http://schemas.microsoft.com/office/drawing/2014/main" id="{810F6CC1-E0CF-7547-AC5F-2FE3BBE0260A}"/>
                  </a:ext>
                </a:extLst>
              </p:cNvPr>
              <p:cNvGraphicFramePr>
                <a:graphicFrameLocks noGrp="1"/>
              </p:cNvGraphicFramePr>
              <p:nvPr>
                <p:extLst>
                  <p:ext uri="{D42A27DB-BD31-4B8C-83A1-F6EECF244321}">
                    <p14:modId xmlns:p14="http://schemas.microsoft.com/office/powerpoint/2010/main" val="182144745"/>
                  </p:ext>
                </p:extLst>
              </p:nvPr>
            </p:nvGraphicFramePr>
            <p:xfrm>
              <a:off x="3529013" y="5404104"/>
              <a:ext cx="4314825" cy="1097280"/>
            </p:xfrm>
            <a:graphic>
              <a:graphicData uri="http://schemas.openxmlformats.org/drawingml/2006/table">
                <a:tbl>
                  <a:tblPr firstRow="1" bandRow="1">
                    <a:tableStyleId>{5C22544A-7EE6-4342-B048-85BDC9FD1C3A}</a:tableStyleId>
                  </a:tblPr>
                  <a:tblGrid>
                    <a:gridCol w="143827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gridCol w="1438275">
                      <a:extLst>
                        <a:ext uri="{9D8B030D-6E8A-4147-A177-3AD203B41FA5}">
                          <a16:colId xmlns:a16="http://schemas.microsoft.com/office/drawing/2014/main" val="20002"/>
                        </a:ext>
                      </a:extLst>
                    </a:gridCol>
                  </a:tblGrid>
                  <a:tr h="36576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Probability</a:t>
                          </a:r>
                        </a:p>
                      </a:txBody>
                      <a:tcPr/>
                    </a:tc>
                    <a:extLst>
                      <a:ext uri="{0D108BD9-81ED-4DB2-BD59-A6C34878D82A}">
                        <a16:rowId xmlns:a16="http://schemas.microsoft.com/office/drawing/2014/main" val="10000"/>
                      </a:ext>
                    </a:extLst>
                  </a:tr>
                  <a:tr h="365760">
                    <a:tc rowSpan="2">
                      <a:txBody>
                        <a:bodyPr/>
                        <a:lstStyle/>
                        <a:p>
                          <a:endParaRPr lang="en-US"/>
                        </a:p>
                      </a:txBody>
                      <a:tcPr anchor="ctr">
                        <a:blipFill>
                          <a:blip r:embed="rId4"/>
                          <a:stretch>
                            <a:fillRect l="-877" t="-53448" r="-200000" b="-8621"/>
                          </a:stretch>
                        </a:blipFill>
                      </a:tcPr>
                    </a:tc>
                    <a:tc>
                      <a:txBody>
                        <a:bodyPr/>
                        <a:lstStyle/>
                        <a:p>
                          <a:endParaRPr lang="en-US"/>
                        </a:p>
                      </a:txBody>
                      <a:tcPr>
                        <a:blipFill>
                          <a:blip r:embed="rId4"/>
                          <a:stretch>
                            <a:fillRect l="-101770" t="-106897" r="-101770" b="-117241"/>
                          </a:stretch>
                        </a:blipFill>
                      </a:tcPr>
                    </a:tc>
                    <a:tc>
                      <a:txBody>
                        <a:bodyPr/>
                        <a:lstStyle/>
                        <a:p>
                          <a:endParaRPr lang="en-US"/>
                        </a:p>
                      </a:txBody>
                      <a:tcPr>
                        <a:blipFill>
                          <a:blip r:embed="rId4"/>
                          <a:stretch>
                            <a:fillRect l="-200000" t="-106897" r="-877" b="-117241"/>
                          </a:stretch>
                        </a:blipFill>
                      </a:tcPr>
                    </a:tc>
                    <a:extLst>
                      <a:ext uri="{0D108BD9-81ED-4DB2-BD59-A6C34878D82A}">
                        <a16:rowId xmlns:a16="http://schemas.microsoft.com/office/drawing/2014/main" val="10001"/>
                      </a:ext>
                    </a:extLst>
                  </a:tr>
                  <a:tr h="36576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4"/>
                          <a:stretch>
                            <a:fillRect l="-101770" t="-206897" r="-101770" b="-17241"/>
                          </a:stretch>
                        </a:blipFill>
                      </a:tcPr>
                    </a:tc>
                    <a:tc>
                      <a:txBody>
                        <a:bodyPr/>
                        <a:lstStyle/>
                        <a:p>
                          <a:endParaRPr lang="en-US"/>
                        </a:p>
                      </a:txBody>
                      <a:tcPr>
                        <a:blipFill>
                          <a:blip r:embed="rId4"/>
                          <a:stretch>
                            <a:fillRect l="-200000" t="-206897" r="-877" b="-17241"/>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2423454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r>
                  <a:rPr lang="en-US" sz="2400" dirty="0">
                    <a:latin typeface="Helvetica" pitchFamily="2" charset="0"/>
                  </a:rPr>
                  <a:t>And as we start to introduce new random variables, each with their own values, remember our convention:</a:t>
                </a:r>
              </a:p>
              <a:p>
                <a:pPr marL="0" indent="0">
                  <a:buNone/>
                </a:pPr>
                <a:endParaRPr lang="en-US" sz="2400" dirty="0">
                  <a:latin typeface="Helvetica" pitchFamily="2" charset="0"/>
                </a:endParaRPr>
              </a:p>
              <a:p>
                <a:pPr marL="0" indent="0">
                  <a:buNone/>
                </a:pPr>
                <a:r>
                  <a:rPr lang="en-US" sz="2400" dirty="0">
                    <a:latin typeface="Helvetica" pitchFamily="2" charset="0"/>
                  </a:rPr>
                  <a:t>The random variable *names* are capitalized e.g., </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1</m:t>
                        </m:r>
                      </m:sub>
                    </m:sSub>
                  </m:oMath>
                </a14:m>
                <a:r>
                  <a:rPr lang="en-US" sz="2400" dirty="0">
                    <a:latin typeface="Helvetica" pitchFamily="2" charset="0"/>
                  </a:rPr>
                  <a:t> </a:t>
                </a:r>
                <a:endParaRPr lang="en-US" sz="2400" i="1" dirty="0">
                  <a:latin typeface="Helvetica" pitchFamily="2" charset="0"/>
                </a:endParaRPr>
              </a:p>
              <a:p>
                <a:pPr marL="0" indent="0">
                  <a:buNone/>
                </a:pPr>
                <a:endParaRPr lang="en-US" sz="2400" i="1" dirty="0">
                  <a:latin typeface="Helvetica" pitchFamily="2" charset="0"/>
                </a:endParaRPr>
              </a:p>
              <a:p>
                <a:pPr marL="0" indent="0">
                  <a:buNone/>
                </a:pPr>
                <a:r>
                  <a:rPr lang="en-US" sz="2400" dirty="0">
                    <a:latin typeface="Helvetica" pitchFamily="2" charset="0"/>
                  </a:rPr>
                  <a:t>The random variable *values* are lower case, e.g., </a:t>
                </a:r>
                <a:r>
                  <a:rPr lang="en-US" sz="2400" i="1" dirty="0">
                    <a:latin typeface="Helvetica" pitchFamily="2" charset="0"/>
                  </a:rPr>
                  <a:t>sunny</a:t>
                </a:r>
                <a:r>
                  <a:rPr lang="en-US" sz="2400" dirty="0">
                    <a:latin typeface="Helvetica" pitchFamily="2" charset="0"/>
                  </a:rPr>
                  <a:t>, </a:t>
                </a:r>
                <a:r>
                  <a:rPr lang="en-US" sz="2400" i="1" dirty="0">
                    <a:latin typeface="Helvetica" pitchFamily="2" charset="0"/>
                  </a:rPr>
                  <a:t>snowy</a:t>
                </a:r>
                <a:r>
                  <a:rPr lang="en-US" sz="2400" dirty="0">
                    <a:latin typeface="Helvetica" pitchFamily="2" charset="0"/>
                  </a:rPr>
                  <a:t>, </a:t>
                </a:r>
                <a:r>
                  <a:rPr lang="en-US" sz="2400" i="1" dirty="0">
                    <a:latin typeface="Helvetica" pitchFamily="2" charset="0"/>
                  </a:rPr>
                  <a:t>true</a:t>
                </a:r>
              </a:p>
              <a:p>
                <a:pPr marL="0" indent="0">
                  <a:buNone/>
                </a:pPr>
                <a:endParaRPr lang="en-US" sz="2400" dirty="0">
                  <a:latin typeface="Helvetica" pitchFamily="2" charset="0"/>
                </a:endParaRPr>
              </a:p>
            </p:txBody>
          </p:sp>
        </mc:Choice>
        <mc:Fallback xmlns="">
          <p:sp>
            <p:nvSpPr>
              <p:cNvPr id="3" name="Content Placeholder 2">
                <a:extLst>
                  <a:ext uri="{FF2B5EF4-FFF2-40B4-BE49-F238E27FC236}">
                    <a16:creationId xmlns:a16="http://schemas.microsoft.com/office/drawing/2014/main" id="{EA0A034E-28F8-AA4F-920F-EAD2DD597D90}"/>
                  </a:ext>
                </a:extLst>
              </p:cNvPr>
              <p:cNvSpPr>
                <a:spLocks noGrp="1" noRot="1" noChangeAspect="1" noMove="1" noResize="1" noEditPoints="1" noAdjustHandles="1" noChangeArrowheads="1" noChangeShapeType="1" noTextEdit="1"/>
              </p:cNvSpPr>
              <p:nvPr>
                <p:ph idx="1"/>
              </p:nvPr>
            </p:nvSpPr>
            <p:spPr>
              <a:blipFill>
                <a:blip r:embed="rId3"/>
                <a:stretch>
                  <a:fillRect l="-909" t="-316" r="-1091"/>
                </a:stretch>
              </a:blipFill>
            </p:spPr>
            <p:txBody>
              <a:bodyPr/>
              <a:lstStyle/>
              <a:p>
                <a:r>
                  <a:rPr lang="en-US">
                    <a:noFill/>
                  </a:rPr>
                  <a:t> </a:t>
                </a:r>
              </a:p>
            </p:txBody>
          </p:sp>
        </mc:Fallback>
      </mc:AlternateContent>
    </p:spTree>
    <p:extLst>
      <p:ext uri="{BB962C8B-B14F-4D97-AF65-F5344CB8AC3E}">
        <p14:creationId xmlns:p14="http://schemas.microsoft.com/office/powerpoint/2010/main" val="341437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dirty="0">
                <a:latin typeface="Helvetica" pitchFamily="2" charset="0"/>
              </a:rPr>
              <a:t>Note that the sum of all of the outcomes needs to add up to exactly one (that is, 100%).</a:t>
            </a:r>
          </a:p>
          <a:p>
            <a:pPr marL="0" indent="0">
              <a:buNone/>
            </a:pPr>
            <a:r>
              <a:rPr lang="en-US" sz="2400" dirty="0">
                <a:latin typeface="Helvetica" pitchFamily="2" charset="0"/>
              </a:rPr>
              <a:t>This is a fundamental law of probability (and will come back into play later on!)</a:t>
            </a:r>
          </a:p>
          <a:p>
            <a:pPr marL="0" indent="0">
              <a:buNone/>
            </a:pPr>
            <a:endParaRPr lang="en-US" sz="2400" dirty="0">
              <a:latin typeface="Helvetica" pitchFamily="2" charset="0"/>
            </a:endParaRPr>
          </a:p>
          <a:p>
            <a:pPr marL="0" indent="0">
              <a:buNone/>
            </a:pPr>
            <a:endParaRPr lang="en-US" sz="2400" dirty="0">
              <a:latin typeface="Helvetica" pitchFamily="2" charset="0"/>
            </a:endParaRPr>
          </a:p>
          <a:p>
            <a:endParaRPr lang="en-US" sz="2400" dirty="0">
              <a:latin typeface="Helvetica" pitchFamily="2" charset="0"/>
            </a:endParaRPr>
          </a:p>
        </p:txBody>
      </p:sp>
      <p:sp>
        <p:nvSpPr>
          <p:cNvPr id="4" name="TextBox 3">
            <a:extLst>
              <a:ext uri="{FF2B5EF4-FFF2-40B4-BE49-F238E27FC236}">
                <a16:creationId xmlns:a16="http://schemas.microsoft.com/office/drawing/2014/main" id="{76237161-C18A-4716-805B-CA6B946B0B8A}"/>
              </a:ext>
            </a:extLst>
          </p:cNvPr>
          <p:cNvSpPr txBox="1"/>
          <p:nvPr/>
        </p:nvSpPr>
        <p:spPr>
          <a:xfrm>
            <a:off x="6876161" y="3720518"/>
            <a:ext cx="2018566" cy="2585323"/>
          </a:xfrm>
          <a:prstGeom prst="rect">
            <a:avLst/>
          </a:prstGeom>
          <a:noFill/>
        </p:spPr>
        <p:txBody>
          <a:bodyPr wrap="none" rtlCol="0">
            <a:spAutoFit/>
          </a:bodyPr>
          <a:lstStyle/>
          <a:p>
            <a:pPr marL="0" indent="0" algn="ctr">
              <a:buNone/>
            </a:pPr>
            <a:r>
              <a:rPr lang="en-US" sz="1800" b="1" i="1" dirty="0">
                <a:latin typeface="Helvetica" pitchFamily="2" charset="0"/>
              </a:rPr>
              <a:t>Weather</a:t>
            </a:r>
          </a:p>
          <a:p>
            <a:pPr marL="0" indent="0" algn="ctr">
              <a:buNone/>
            </a:pPr>
            <a:endParaRPr lang="en-US" i="1" dirty="0">
              <a:latin typeface="Helvetica" pitchFamily="2" charset="0"/>
            </a:endParaRPr>
          </a:p>
          <a:p>
            <a:pPr marL="0" indent="0" algn="ctr">
              <a:buNone/>
            </a:pPr>
            <a:r>
              <a:rPr lang="en-US" sz="1800" i="1" dirty="0">
                <a:latin typeface="Helvetica" pitchFamily="2" charset="0"/>
              </a:rPr>
              <a:t>P(sunny)</a:t>
            </a:r>
            <a:r>
              <a:rPr lang="en-US" sz="1800" dirty="0">
                <a:latin typeface="Helvetica" pitchFamily="2" charset="0"/>
              </a:rPr>
              <a:t> = 0.6 </a:t>
            </a:r>
          </a:p>
          <a:p>
            <a:pPr marL="0" indent="0" algn="ctr">
              <a:buNone/>
            </a:pPr>
            <a:r>
              <a:rPr lang="en-US" sz="1800" i="1" dirty="0">
                <a:latin typeface="Helvetica" pitchFamily="2" charset="0"/>
              </a:rPr>
              <a:t>P(rainy)</a:t>
            </a:r>
            <a:r>
              <a:rPr lang="en-US" sz="1800" dirty="0">
                <a:latin typeface="Helvetica" pitchFamily="2" charset="0"/>
              </a:rPr>
              <a:t> = 0.1</a:t>
            </a:r>
          </a:p>
          <a:p>
            <a:pPr marL="0" indent="0" algn="ctr">
              <a:buNone/>
            </a:pPr>
            <a:r>
              <a:rPr lang="en-US" sz="1800" i="1" dirty="0">
                <a:latin typeface="Helvetica" pitchFamily="2" charset="0"/>
              </a:rPr>
              <a:t>P(cloudy) </a:t>
            </a:r>
            <a:r>
              <a:rPr lang="en-US" sz="1800" dirty="0">
                <a:latin typeface="Helvetica" pitchFamily="2" charset="0"/>
              </a:rPr>
              <a:t>= 0.29 </a:t>
            </a:r>
          </a:p>
          <a:p>
            <a:pPr marL="0" indent="0" algn="ctr">
              <a:buNone/>
            </a:pPr>
            <a:r>
              <a:rPr lang="en-US" sz="1800" i="1" dirty="0">
                <a:latin typeface="Helvetica" pitchFamily="2" charset="0"/>
              </a:rPr>
              <a:t>P(snowy) </a:t>
            </a:r>
            <a:r>
              <a:rPr lang="en-US" sz="1800" dirty="0">
                <a:latin typeface="Helvetica" pitchFamily="2" charset="0"/>
              </a:rPr>
              <a:t>= 0.01 </a:t>
            </a:r>
          </a:p>
          <a:p>
            <a:pPr marL="0" indent="0" algn="ctr">
              <a:buNone/>
            </a:pPr>
            <a:endParaRPr lang="en-US" dirty="0">
              <a:latin typeface="Helvetica" pitchFamily="2" charset="0"/>
            </a:endParaRPr>
          </a:p>
          <a:p>
            <a:pPr marL="0" indent="0" algn="ctr">
              <a:buNone/>
            </a:pPr>
            <a:r>
              <a:rPr lang="en-US" sz="1800" dirty="0">
                <a:latin typeface="Helvetica" pitchFamily="2" charset="0"/>
              </a:rPr>
              <a:t>Totals up to 100%</a:t>
            </a:r>
          </a:p>
          <a:p>
            <a:pPr algn="ctr"/>
            <a:endParaRPr lang="en-US" dirty="0"/>
          </a:p>
        </p:txBody>
      </p:sp>
      <p:sp>
        <p:nvSpPr>
          <p:cNvPr id="5" name="TextBox 4">
            <a:extLst>
              <a:ext uri="{FF2B5EF4-FFF2-40B4-BE49-F238E27FC236}">
                <a16:creationId xmlns:a16="http://schemas.microsoft.com/office/drawing/2014/main" id="{047FEC8E-F659-4CA0-ADE9-0E670E002ACA}"/>
              </a:ext>
            </a:extLst>
          </p:cNvPr>
          <p:cNvSpPr txBox="1"/>
          <p:nvPr/>
        </p:nvSpPr>
        <p:spPr>
          <a:xfrm>
            <a:off x="2627122" y="3921419"/>
            <a:ext cx="2018566" cy="2031325"/>
          </a:xfrm>
          <a:prstGeom prst="rect">
            <a:avLst/>
          </a:prstGeom>
          <a:noFill/>
        </p:spPr>
        <p:txBody>
          <a:bodyPr wrap="none" rtlCol="0">
            <a:spAutoFit/>
          </a:bodyPr>
          <a:lstStyle/>
          <a:p>
            <a:pPr marL="0" indent="0" algn="ctr">
              <a:buNone/>
            </a:pPr>
            <a:r>
              <a:rPr lang="en-US" sz="1800" b="1" i="1" dirty="0">
                <a:latin typeface="Helvetica" pitchFamily="2" charset="0"/>
              </a:rPr>
              <a:t>Coin Flipping</a:t>
            </a:r>
          </a:p>
          <a:p>
            <a:pPr marL="0" indent="0" algn="ctr">
              <a:buNone/>
            </a:pPr>
            <a:endParaRPr lang="en-US" i="1" dirty="0">
              <a:latin typeface="Helvetica" pitchFamily="2" charset="0"/>
            </a:endParaRPr>
          </a:p>
          <a:p>
            <a:pPr marL="0" indent="0" algn="ctr">
              <a:buNone/>
            </a:pPr>
            <a:r>
              <a:rPr lang="en-US" sz="1800" i="1" dirty="0">
                <a:latin typeface="Helvetica" pitchFamily="2" charset="0"/>
              </a:rPr>
              <a:t>P(heads) = 0.5 </a:t>
            </a:r>
          </a:p>
          <a:p>
            <a:pPr marL="0" indent="0" algn="ctr">
              <a:buNone/>
            </a:pPr>
            <a:r>
              <a:rPr lang="en-US" sz="1800" i="1" dirty="0">
                <a:latin typeface="Helvetica" pitchFamily="2" charset="0"/>
              </a:rPr>
              <a:t>P(tails) = 0.5 </a:t>
            </a:r>
          </a:p>
          <a:p>
            <a:pPr marL="0" indent="0" algn="ctr">
              <a:buNone/>
            </a:pPr>
            <a:endParaRPr lang="en-US" i="1" dirty="0">
              <a:latin typeface="Helvetica" pitchFamily="2" charset="0"/>
            </a:endParaRPr>
          </a:p>
          <a:p>
            <a:pPr marL="0" indent="0" algn="ctr">
              <a:buNone/>
            </a:pPr>
            <a:r>
              <a:rPr lang="en-US" sz="1800" dirty="0">
                <a:latin typeface="Helvetica" pitchFamily="2" charset="0"/>
              </a:rPr>
              <a:t>Totals up to 100%</a:t>
            </a:r>
          </a:p>
          <a:p>
            <a:endParaRPr lang="en-US" dirty="0"/>
          </a:p>
        </p:txBody>
      </p:sp>
    </p:spTree>
    <p:extLst>
      <p:ext uri="{BB962C8B-B14F-4D97-AF65-F5344CB8AC3E}">
        <p14:creationId xmlns:p14="http://schemas.microsoft.com/office/powerpoint/2010/main" val="1923930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a:xfrm>
            <a:off x="1066800" y="2103120"/>
            <a:ext cx="10328476" cy="3849624"/>
          </a:xfrm>
        </p:spPr>
        <p:txBody>
          <a:bodyPr>
            <a:normAutofit fontScale="77500" lnSpcReduction="20000"/>
          </a:bodyPr>
          <a:lstStyle/>
          <a:p>
            <a:r>
              <a:rPr lang="en-US" sz="2400" dirty="0">
                <a:latin typeface="Helvetica" pitchFamily="2" charset="0"/>
              </a:rPr>
              <a:t>If you are scared you will mix up “bold” vs. “italic”, here’s another hint about what any given notation is referring to:</a:t>
            </a:r>
          </a:p>
          <a:p>
            <a:pPr marL="0" indent="0">
              <a:buNone/>
            </a:pPr>
            <a:endParaRPr lang="en-US" sz="2400" i="1" dirty="0">
              <a:latin typeface="Helvetica" pitchFamily="2" charset="0"/>
            </a:endParaRPr>
          </a:p>
          <a:p>
            <a:pPr marL="0" indent="0">
              <a:buNone/>
            </a:pPr>
            <a:r>
              <a:rPr lang="en-US" sz="2400" dirty="0">
                <a:latin typeface="Helvetica" pitchFamily="2" charset="0"/>
              </a:rPr>
              <a:t>If the variable name appears by itself, it means we are interested in *all possible values* for that  </a:t>
            </a:r>
            <a:r>
              <a:rPr lang="en-US" sz="2400" b="1" dirty="0">
                <a:latin typeface="Helvetica" pitchFamily="2" charset="0"/>
              </a:rPr>
              <a:t>variable</a:t>
            </a:r>
            <a:r>
              <a:rPr lang="en-US" sz="2400" dirty="0">
                <a:latin typeface="Helvetica" pitchFamily="2" charset="0"/>
              </a:rPr>
              <a:t>, i.e., the probability distribution</a:t>
            </a:r>
          </a:p>
          <a:p>
            <a:pPr marL="0" indent="0">
              <a:buNone/>
            </a:pPr>
            <a:r>
              <a:rPr lang="en-US" sz="2400" dirty="0">
                <a:latin typeface="Helvetica" pitchFamily="2" charset="0"/>
              </a:rPr>
              <a:t>	e.g. </a:t>
            </a:r>
            <a:r>
              <a:rPr lang="en-US" sz="2400" b="1" dirty="0">
                <a:latin typeface="Helvetica" pitchFamily="2" charset="0"/>
              </a:rPr>
              <a:t>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 looks at the probability for sunny, rainy, cloudy, *and* snowy</a:t>
            </a:r>
          </a:p>
          <a:p>
            <a:pPr marL="0" indent="0">
              <a:buNone/>
            </a:pPr>
            <a:endParaRPr lang="en-US" sz="2400" dirty="0">
              <a:latin typeface="Helvetica" pitchFamily="2" charset="0"/>
            </a:endParaRPr>
          </a:p>
          <a:p>
            <a:pPr marL="0" indent="0">
              <a:buNone/>
            </a:pPr>
            <a:r>
              <a:rPr lang="en-US" sz="2400" dirty="0">
                <a:latin typeface="Helvetica" pitchFamily="2" charset="0"/>
              </a:rPr>
              <a:t>But we can specify a *specific value for that variable* using the </a:t>
            </a:r>
            <a:r>
              <a:rPr lang="en-US" sz="2400" b="1" dirty="0">
                <a:latin typeface="Helvetica" pitchFamily="2" charset="0"/>
              </a:rPr>
              <a:t>value</a:t>
            </a:r>
            <a:r>
              <a:rPr lang="en-US" sz="2400" dirty="0">
                <a:latin typeface="Helvetica" pitchFamily="2" charset="0"/>
              </a:rPr>
              <a:t> itself, or by using “=“ </a:t>
            </a:r>
          </a:p>
          <a:p>
            <a:pPr marL="0" indent="0">
              <a:buNone/>
            </a:pPr>
            <a:r>
              <a:rPr lang="en-US" sz="2400" dirty="0">
                <a:latin typeface="Helvetica" pitchFamily="2" charset="0"/>
              </a:rPr>
              <a:t>	e.g., </a:t>
            </a:r>
            <a:r>
              <a:rPr lang="en-US" sz="2400" i="1" dirty="0">
                <a:latin typeface="Helvetica" pitchFamily="2" charset="0"/>
              </a:rPr>
              <a:t>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 </a:t>
            </a:r>
            <a:r>
              <a:rPr lang="en-US" sz="2400" i="1" dirty="0">
                <a:latin typeface="Helvetica" pitchFamily="2" charset="0"/>
              </a:rPr>
              <a:t>sunny</a:t>
            </a:r>
            <a:r>
              <a:rPr lang="en-US" sz="2400" dirty="0">
                <a:latin typeface="Helvetica" pitchFamily="2" charset="0"/>
              </a:rPr>
              <a:t>)   // *only* looks at the probability of the weather being sunny.</a:t>
            </a:r>
          </a:p>
          <a:p>
            <a:pPr marL="0" indent="0">
              <a:buNone/>
            </a:pPr>
            <a:r>
              <a:rPr lang="en-US" sz="2400" dirty="0">
                <a:latin typeface="Helvetica" pitchFamily="2" charset="0"/>
              </a:rPr>
              <a:t>	is the same as </a:t>
            </a:r>
            <a:r>
              <a:rPr lang="en-US" sz="2400" i="1" dirty="0">
                <a:latin typeface="Helvetica" pitchFamily="2" charset="0"/>
              </a:rPr>
              <a:t>P</a:t>
            </a:r>
            <a:r>
              <a:rPr lang="en-US" sz="2400" dirty="0">
                <a:latin typeface="Helvetica" pitchFamily="2" charset="0"/>
              </a:rPr>
              <a:t>(</a:t>
            </a:r>
            <a:r>
              <a:rPr lang="en-US" sz="2400" i="1" dirty="0">
                <a:latin typeface="Helvetica" pitchFamily="2" charset="0"/>
              </a:rPr>
              <a:t>sunny</a:t>
            </a:r>
            <a:r>
              <a:rPr lang="en-US" sz="2400" dirty="0">
                <a:latin typeface="Helvetica" pitchFamily="2" charset="0"/>
              </a:rPr>
              <a:t>)</a:t>
            </a:r>
          </a:p>
        </p:txBody>
      </p:sp>
    </p:spTree>
    <p:extLst>
      <p:ext uri="{BB962C8B-B14F-4D97-AF65-F5344CB8AC3E}">
        <p14:creationId xmlns:p14="http://schemas.microsoft.com/office/powerpoint/2010/main" val="40384633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fontScale="92500" lnSpcReduction="10000"/>
          </a:bodyPr>
          <a:lstStyle/>
          <a:p>
            <a:r>
              <a:rPr lang="en-US" sz="2400" dirty="0">
                <a:latin typeface="Helvetica" pitchFamily="2" charset="0"/>
              </a:rPr>
              <a:t>And finally, you can specify a </a:t>
            </a:r>
            <a:r>
              <a:rPr lang="en-US" sz="2400" b="1" dirty="0">
                <a:latin typeface="Helvetica" pitchFamily="2" charset="0"/>
              </a:rPr>
              <a:t>joint probability distribution </a:t>
            </a:r>
            <a:r>
              <a:rPr lang="en-US" sz="2400" dirty="0">
                <a:latin typeface="Helvetica" pitchFamily="2" charset="0"/>
              </a:rPr>
              <a:t>using a comma separated list of variable names, e.g.,</a:t>
            </a:r>
          </a:p>
          <a:p>
            <a:endParaRPr lang="en-US" sz="2400" dirty="0">
              <a:latin typeface="Helvetica" pitchFamily="2" charset="0"/>
            </a:endParaRPr>
          </a:p>
          <a:p>
            <a:pPr marL="0" indent="0" algn="ctr">
              <a:buNone/>
            </a:pPr>
            <a:r>
              <a:rPr lang="en-US" sz="2400" b="1" dirty="0">
                <a:latin typeface="Helvetica" pitchFamily="2" charset="0"/>
              </a:rPr>
              <a:t>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a:t>
            </a:r>
          </a:p>
          <a:p>
            <a:pPr marL="0" indent="0" algn="ctr">
              <a:buNone/>
            </a:pPr>
            <a:endParaRPr lang="en-US" sz="2400" dirty="0">
              <a:latin typeface="Helvetica" pitchFamily="2" charset="0"/>
            </a:endParaRPr>
          </a:p>
          <a:p>
            <a:pPr marL="0" indent="0" algn="ctr">
              <a:buNone/>
            </a:pPr>
            <a:r>
              <a:rPr lang="en-US" sz="2400" dirty="0">
                <a:latin typeface="Helvetica" pitchFamily="2" charset="0"/>
              </a:rPr>
              <a:t>OK.  We got it?</a:t>
            </a:r>
          </a:p>
          <a:p>
            <a:pPr marL="0" indent="0" algn="ctr">
              <a:buNone/>
            </a:pPr>
            <a:endParaRPr lang="en-US" sz="2400" dirty="0">
              <a:latin typeface="Helvetica" pitchFamily="2" charset="0"/>
            </a:endParaRPr>
          </a:p>
          <a:p>
            <a:pPr marL="0" indent="0" algn="ctr">
              <a:buNone/>
            </a:pPr>
            <a:r>
              <a:rPr lang="en-US" sz="2400" dirty="0">
                <a:latin typeface="Helvetica" pitchFamily="2" charset="0"/>
              </a:rPr>
              <a:t>let’s look at the joint probability distribution of </a:t>
            </a:r>
            <a:r>
              <a:rPr lang="en-US" sz="2400" i="1" dirty="0">
                <a:latin typeface="Helvetica" pitchFamily="2" charset="0"/>
              </a:rPr>
              <a:t>Weather</a:t>
            </a:r>
            <a:r>
              <a:rPr lang="en-US" sz="2400" dirty="0">
                <a:latin typeface="Helvetica" pitchFamily="2" charset="0"/>
              </a:rPr>
              <a:t> and </a:t>
            </a:r>
            <a:r>
              <a:rPr lang="en-US" sz="2400" i="1" dirty="0">
                <a:latin typeface="Helvetica" pitchFamily="2" charset="0"/>
              </a:rPr>
              <a:t>Cavity</a:t>
            </a:r>
            <a:r>
              <a:rPr lang="en-US" sz="2400" dirty="0">
                <a:latin typeface="Helvetica" pitchFamily="2" charset="0"/>
              </a:rPr>
              <a:t>.</a:t>
            </a:r>
          </a:p>
        </p:txBody>
      </p:sp>
    </p:spTree>
    <p:extLst>
      <p:ext uri="{BB962C8B-B14F-4D97-AF65-F5344CB8AC3E}">
        <p14:creationId xmlns:p14="http://schemas.microsoft.com/office/powerpoint/2010/main" val="674020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p:spTree>
    <p:extLst>
      <p:ext uri="{BB962C8B-B14F-4D97-AF65-F5344CB8AC3E}">
        <p14:creationId xmlns:p14="http://schemas.microsoft.com/office/powerpoint/2010/main" val="12765041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p:cxnSp>
        <p:nvCxnSpPr>
          <p:cNvPr id="5" name="Straight Arrow Connector 4">
            <a:extLst>
              <a:ext uri="{FF2B5EF4-FFF2-40B4-BE49-F238E27FC236}">
                <a16:creationId xmlns:a16="http://schemas.microsoft.com/office/drawing/2014/main" id="{BDEEE8F2-A278-254D-B00C-3BF198DC882E}"/>
              </a:ext>
            </a:extLst>
          </p:cNvPr>
          <p:cNvCxnSpPr/>
          <p:nvPr/>
        </p:nvCxnSpPr>
        <p:spPr>
          <a:xfrm flipV="1">
            <a:off x="1843088" y="2614613"/>
            <a:ext cx="0" cy="6858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8416F0-628B-5F4B-82EA-D55477D6906C}"/>
              </a:ext>
            </a:extLst>
          </p:cNvPr>
          <p:cNvSpPr txBox="1"/>
          <p:nvPr/>
        </p:nvSpPr>
        <p:spPr>
          <a:xfrm>
            <a:off x="492920" y="3389339"/>
            <a:ext cx="2700335" cy="1477328"/>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Bolded P! </a:t>
            </a:r>
          </a:p>
          <a:p>
            <a:pPr algn="ctr"/>
            <a:endParaRPr lang="en-US" dirty="0">
              <a:solidFill>
                <a:schemeClr val="accent5">
                  <a:lumMod val="75000"/>
                </a:schemeClr>
              </a:solidFill>
              <a:latin typeface="Helvetica" pitchFamily="2" charset="0"/>
            </a:endParaRPr>
          </a:p>
          <a:p>
            <a:pPr algn="ctr"/>
            <a:r>
              <a:rPr lang="en-US" dirty="0">
                <a:solidFill>
                  <a:schemeClr val="accent5">
                    <a:lumMod val="75000"/>
                  </a:schemeClr>
                </a:solidFill>
                <a:latin typeface="Helvetica" pitchFamily="2" charset="0"/>
              </a:rPr>
              <a:t>So we know we’re talking about a distribution, i.e., a table!</a:t>
            </a:r>
          </a:p>
        </p:txBody>
      </p:sp>
    </p:spTree>
    <p:extLst>
      <p:ext uri="{BB962C8B-B14F-4D97-AF65-F5344CB8AC3E}">
        <p14:creationId xmlns:p14="http://schemas.microsoft.com/office/powerpoint/2010/main" val="7182759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p:cxnSp>
        <p:nvCxnSpPr>
          <p:cNvPr id="5" name="Straight Arrow Connector 4">
            <a:extLst>
              <a:ext uri="{FF2B5EF4-FFF2-40B4-BE49-F238E27FC236}">
                <a16:creationId xmlns:a16="http://schemas.microsoft.com/office/drawing/2014/main" id="{BDEEE8F2-A278-254D-B00C-3BF198DC882E}"/>
              </a:ext>
            </a:extLst>
          </p:cNvPr>
          <p:cNvCxnSpPr/>
          <p:nvPr/>
        </p:nvCxnSpPr>
        <p:spPr>
          <a:xfrm flipV="1">
            <a:off x="2657476" y="2654274"/>
            <a:ext cx="0" cy="6858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8416F0-628B-5F4B-82EA-D55477D6906C}"/>
              </a:ext>
            </a:extLst>
          </p:cNvPr>
          <p:cNvSpPr txBox="1"/>
          <p:nvPr/>
        </p:nvSpPr>
        <p:spPr>
          <a:xfrm>
            <a:off x="1307308" y="3429000"/>
            <a:ext cx="2700335" cy="1200329"/>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Name of a variable!</a:t>
            </a:r>
          </a:p>
          <a:p>
            <a:pPr algn="ctr"/>
            <a:endParaRPr lang="en-US" dirty="0">
              <a:solidFill>
                <a:schemeClr val="accent5">
                  <a:lumMod val="75000"/>
                </a:schemeClr>
              </a:solidFill>
              <a:latin typeface="Helvetica" pitchFamily="2" charset="0"/>
            </a:endParaRPr>
          </a:p>
          <a:p>
            <a:pPr algn="ctr"/>
            <a:r>
              <a:rPr lang="en-US" dirty="0">
                <a:solidFill>
                  <a:schemeClr val="accent5">
                    <a:lumMod val="75000"/>
                  </a:schemeClr>
                </a:solidFill>
                <a:latin typeface="Helvetica" pitchFamily="2" charset="0"/>
              </a:rPr>
              <a:t>(we know because it is capitalized).</a:t>
            </a:r>
          </a:p>
        </p:txBody>
      </p:sp>
    </p:spTree>
    <p:extLst>
      <p:ext uri="{BB962C8B-B14F-4D97-AF65-F5344CB8AC3E}">
        <p14:creationId xmlns:p14="http://schemas.microsoft.com/office/powerpoint/2010/main" val="37930889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p:cxnSp>
        <p:nvCxnSpPr>
          <p:cNvPr id="5" name="Straight Arrow Connector 4">
            <a:extLst>
              <a:ext uri="{FF2B5EF4-FFF2-40B4-BE49-F238E27FC236}">
                <a16:creationId xmlns:a16="http://schemas.microsoft.com/office/drawing/2014/main" id="{BDEEE8F2-A278-254D-B00C-3BF198DC882E}"/>
              </a:ext>
            </a:extLst>
          </p:cNvPr>
          <p:cNvCxnSpPr/>
          <p:nvPr/>
        </p:nvCxnSpPr>
        <p:spPr>
          <a:xfrm flipV="1">
            <a:off x="2657476" y="2654274"/>
            <a:ext cx="0" cy="6858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8416F0-628B-5F4B-82EA-D55477D6906C}"/>
              </a:ext>
            </a:extLst>
          </p:cNvPr>
          <p:cNvSpPr txBox="1"/>
          <p:nvPr/>
        </p:nvSpPr>
        <p:spPr>
          <a:xfrm>
            <a:off x="1307308" y="3429000"/>
            <a:ext cx="2700335" cy="923330"/>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No equal sign, so it must be referring to *all* values of Weather.</a:t>
            </a:r>
          </a:p>
        </p:txBody>
      </p:sp>
    </p:spTree>
    <p:extLst>
      <p:ext uri="{BB962C8B-B14F-4D97-AF65-F5344CB8AC3E}">
        <p14:creationId xmlns:p14="http://schemas.microsoft.com/office/powerpoint/2010/main" val="3206241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p:cxnSp>
        <p:nvCxnSpPr>
          <p:cNvPr id="5" name="Straight Arrow Connector 4">
            <a:extLst>
              <a:ext uri="{FF2B5EF4-FFF2-40B4-BE49-F238E27FC236}">
                <a16:creationId xmlns:a16="http://schemas.microsoft.com/office/drawing/2014/main" id="{BDEEE8F2-A278-254D-B00C-3BF198DC882E}"/>
              </a:ext>
            </a:extLst>
          </p:cNvPr>
          <p:cNvCxnSpPr/>
          <p:nvPr/>
        </p:nvCxnSpPr>
        <p:spPr>
          <a:xfrm flipV="1">
            <a:off x="3814763" y="2654274"/>
            <a:ext cx="0" cy="6858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8416F0-628B-5F4B-82EA-D55477D6906C}"/>
              </a:ext>
            </a:extLst>
          </p:cNvPr>
          <p:cNvSpPr txBox="1"/>
          <p:nvPr/>
        </p:nvSpPr>
        <p:spPr>
          <a:xfrm>
            <a:off x="2464595" y="3429000"/>
            <a:ext cx="2700335" cy="1200329"/>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Another variable name, also with no equal sign, so all possible values for this guy too!</a:t>
            </a:r>
          </a:p>
        </p:txBody>
      </p:sp>
      <p:sp>
        <p:nvSpPr>
          <p:cNvPr id="7" name="TextBox 6">
            <a:extLst>
              <a:ext uri="{FF2B5EF4-FFF2-40B4-BE49-F238E27FC236}">
                <a16:creationId xmlns:a16="http://schemas.microsoft.com/office/drawing/2014/main" id="{C02FC549-A4D5-F74C-994C-7A37A5E060E4}"/>
              </a:ext>
            </a:extLst>
          </p:cNvPr>
          <p:cNvSpPr txBox="1"/>
          <p:nvPr/>
        </p:nvSpPr>
        <p:spPr>
          <a:xfrm>
            <a:off x="5760245" y="4752415"/>
            <a:ext cx="2700335" cy="646331"/>
          </a:xfrm>
          <a:prstGeom prst="rect">
            <a:avLst/>
          </a:prstGeom>
          <a:noFill/>
        </p:spPr>
        <p:txBody>
          <a:bodyPr wrap="square" rtlCol="0">
            <a:spAutoFit/>
          </a:bodyPr>
          <a:lstStyle/>
          <a:p>
            <a:pPr algn="ctr"/>
            <a:r>
              <a:rPr lang="en-US" dirty="0">
                <a:latin typeface="Helvetica" pitchFamily="2" charset="0"/>
              </a:rPr>
              <a:t>So what does the table look like?</a:t>
            </a:r>
          </a:p>
        </p:txBody>
      </p:sp>
    </p:spTree>
    <p:extLst>
      <p:ext uri="{BB962C8B-B14F-4D97-AF65-F5344CB8AC3E}">
        <p14:creationId xmlns:p14="http://schemas.microsoft.com/office/powerpoint/2010/main" val="153810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extLst>
                  <p:ext uri="{D42A27DB-BD31-4B8C-83A1-F6EECF244321}">
                    <p14:modId xmlns:p14="http://schemas.microsoft.com/office/powerpoint/2010/main" val="1265395498"/>
                  </p:ext>
                </p:extLst>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extLst>
                  <p:ext uri="{D42A27DB-BD31-4B8C-83A1-F6EECF244321}">
                    <p14:modId xmlns:p14="http://schemas.microsoft.com/office/powerpoint/2010/main" val="1265395498"/>
                  </p:ext>
                </p:extLst>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0621" b="-2542"/>
                          </a:stretch>
                        </a:blipFill>
                      </a:tcPr>
                    </a:tc>
                    <a:tc>
                      <a:txBody>
                        <a:bodyPr/>
                        <a:lstStyle/>
                        <a:p>
                          <a:endParaRPr lang="en-US"/>
                        </a:p>
                      </a:txBody>
                      <a:tcPr>
                        <a:blipFill>
                          <a:blip r:embed="rId3"/>
                          <a:stretch>
                            <a:fillRect l="-100625" t="-100000" r="-1250" b="-303333"/>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250" b="-213793"/>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250" b="-10666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250" b="-10345"/>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1962613896"/>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1962613896"/>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312" b="-586667"/>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000" b="-390000"/>
                          </a:stretch>
                        </a:blipFill>
                      </a:tcPr>
                    </a:tc>
                    <a:tc>
                      <a:txBody>
                        <a:bodyPr/>
                        <a:lstStyle/>
                        <a:p>
                          <a:endParaRPr lang="en-US"/>
                        </a:p>
                      </a:txBody>
                      <a:tcPr>
                        <a:blipFill>
                          <a:blip r:embed="rId4"/>
                          <a:stretch>
                            <a:fillRect l="-101250" t="-300000" r="-625" b="-390000"/>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000" b="-303448"/>
                          </a:stretch>
                        </a:blipFill>
                      </a:tcPr>
                    </a:tc>
                    <a:tc>
                      <a:txBody>
                        <a:bodyPr/>
                        <a:lstStyle/>
                        <a:p>
                          <a:endParaRPr lang="en-US"/>
                        </a:p>
                      </a:txBody>
                      <a:tcPr>
                        <a:blipFill>
                          <a:blip r:embed="rId4"/>
                          <a:stretch>
                            <a:fillRect l="-101250" t="-413793" r="-625" b="-303448"/>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000" b="-203448"/>
                          </a:stretch>
                        </a:blipFill>
                      </a:tcPr>
                    </a:tc>
                    <a:tc>
                      <a:txBody>
                        <a:bodyPr/>
                        <a:lstStyle/>
                        <a:p>
                          <a:endParaRPr lang="en-US"/>
                        </a:p>
                      </a:txBody>
                      <a:tcPr>
                        <a:blipFill>
                          <a:blip r:embed="rId4"/>
                          <a:stretch>
                            <a:fillRect l="-101250" t="-513793" r="-625" b="-203448"/>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000" b="-96667"/>
                          </a:stretch>
                        </a:blipFill>
                      </a:tcPr>
                    </a:tc>
                    <a:tc>
                      <a:txBody>
                        <a:bodyPr/>
                        <a:lstStyle/>
                        <a:p>
                          <a:endParaRPr lang="en-US"/>
                        </a:p>
                      </a:txBody>
                      <a:tcPr>
                        <a:blipFill>
                          <a:blip r:embed="rId4"/>
                          <a:stretch>
                            <a:fillRect l="-101250" t="-593333" r="-625" b="-96667"/>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000"/>
                          </a:stretch>
                        </a:blipFill>
                      </a:tcPr>
                    </a:tc>
                    <a:tc>
                      <a:txBody>
                        <a:bodyPr/>
                        <a:lstStyle/>
                        <a:p>
                          <a:endParaRPr lang="en-US"/>
                        </a:p>
                      </a:txBody>
                      <a:tcPr>
                        <a:blipFill>
                          <a:blip r:embed="rId4"/>
                          <a:stretch>
                            <a:fillRect l="-101250" t="-717241" r="-625"/>
                          </a:stretch>
                        </a:blipFill>
                      </a:tcPr>
                    </a:tc>
                    <a:extLst>
                      <a:ext uri="{0D108BD9-81ED-4DB2-BD59-A6C34878D82A}">
                        <a16:rowId xmlns:a16="http://schemas.microsoft.com/office/drawing/2014/main" val="10007"/>
                      </a:ext>
                    </a:extLst>
                  </a:tr>
                </a:tbl>
              </a:graphicData>
            </a:graphic>
          </p:graphicFrame>
        </mc:Fallback>
      </mc:AlternateContent>
      <p:sp>
        <p:nvSpPr>
          <p:cNvPr id="10" name="TextBox 9">
            <a:extLst>
              <a:ext uri="{FF2B5EF4-FFF2-40B4-BE49-F238E27FC236}">
                <a16:creationId xmlns:a16="http://schemas.microsoft.com/office/drawing/2014/main" id="{37B127C1-E5A2-8E45-A8CD-BCC537FD3EAD}"/>
              </a:ext>
            </a:extLst>
          </p:cNvPr>
          <p:cNvSpPr txBox="1"/>
          <p:nvPr/>
        </p:nvSpPr>
        <p:spPr>
          <a:xfrm>
            <a:off x="2316957" y="5749504"/>
            <a:ext cx="7898606" cy="646331"/>
          </a:xfrm>
          <a:prstGeom prst="rect">
            <a:avLst/>
          </a:prstGeom>
          <a:noFill/>
        </p:spPr>
        <p:txBody>
          <a:bodyPr wrap="square" rtlCol="0">
            <a:spAutoFit/>
          </a:bodyPr>
          <a:lstStyle/>
          <a:p>
            <a:pPr algn="ctr"/>
            <a:r>
              <a:rPr lang="en-US" dirty="0">
                <a:latin typeface="Helvetica" pitchFamily="2" charset="0"/>
              </a:rPr>
              <a:t>This is the full joint distribution for the variables </a:t>
            </a:r>
            <a:r>
              <a:rPr lang="en-US" i="1" dirty="0">
                <a:latin typeface="Helvetica" pitchFamily="2" charset="0"/>
              </a:rPr>
              <a:t>Cavity</a:t>
            </a:r>
            <a:r>
              <a:rPr lang="en-US" dirty="0">
                <a:latin typeface="Helvetica" pitchFamily="2" charset="0"/>
              </a:rPr>
              <a:t> and </a:t>
            </a:r>
            <a:r>
              <a:rPr lang="en-US" i="1" dirty="0">
                <a:latin typeface="Helvetica" pitchFamily="2" charset="0"/>
              </a:rPr>
              <a:t>Weather</a:t>
            </a:r>
            <a:r>
              <a:rPr lang="en-US" dirty="0">
                <a:latin typeface="Helvetica" pitchFamily="2" charset="0"/>
              </a:rPr>
              <a:t>.</a:t>
            </a:r>
          </a:p>
          <a:p>
            <a:pPr algn="ctr"/>
            <a:r>
              <a:rPr lang="en-US" dirty="0">
                <a:latin typeface="Helvetica" pitchFamily="2" charset="0"/>
              </a:rPr>
              <a:t>It can help us answer all sorts of interesting questions!</a:t>
            </a:r>
          </a:p>
        </p:txBody>
      </p:sp>
    </p:spTree>
    <p:extLst>
      <p:ext uri="{BB962C8B-B14F-4D97-AF65-F5344CB8AC3E}">
        <p14:creationId xmlns:p14="http://schemas.microsoft.com/office/powerpoint/2010/main" val="3208886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1242" b="-3390"/>
                          </a:stretch>
                        </a:blipFill>
                      </a:tcPr>
                    </a:tc>
                    <a:tc>
                      <a:txBody>
                        <a:bodyPr/>
                        <a:lstStyle/>
                        <a:p>
                          <a:endParaRPr lang="en-US"/>
                        </a:p>
                      </a:txBody>
                      <a:tcPr>
                        <a:blipFill>
                          <a:blip r:embed="rId3"/>
                          <a:stretch>
                            <a:fillRect l="-100625" t="-100000" r="-1875" b="-306667"/>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875" b="-217241"/>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875" b="-110000"/>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875" b="-13793"/>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621" b="-393333"/>
                          </a:stretch>
                        </a:blipFill>
                      </a:tcPr>
                    </a:tc>
                    <a:tc>
                      <a:txBody>
                        <a:bodyPr/>
                        <a:lstStyle/>
                        <a:p>
                          <a:endParaRPr lang="en-US"/>
                        </a:p>
                      </a:txBody>
                      <a:tcPr>
                        <a:blipFill>
                          <a:blip r:embed="rId4"/>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621" b="-306897"/>
                          </a:stretch>
                        </a:blipFill>
                      </a:tcPr>
                    </a:tc>
                    <a:tc>
                      <a:txBody>
                        <a:bodyPr/>
                        <a:lstStyle/>
                        <a:p>
                          <a:endParaRPr lang="en-US"/>
                        </a:p>
                      </a:txBody>
                      <a:tcPr>
                        <a:blipFill>
                          <a:blip r:embed="rId4"/>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621" b="-206897"/>
                          </a:stretch>
                        </a:blipFill>
                      </a:tcPr>
                    </a:tc>
                    <a:tc>
                      <a:txBody>
                        <a:bodyPr/>
                        <a:lstStyle/>
                        <a:p>
                          <a:endParaRPr lang="en-US"/>
                        </a:p>
                      </a:txBody>
                      <a:tcPr>
                        <a:blipFill>
                          <a:blip r:embed="rId4"/>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621" b="-100000"/>
                          </a:stretch>
                        </a:blipFill>
                      </a:tcPr>
                    </a:tc>
                    <a:tc>
                      <a:txBody>
                        <a:bodyPr/>
                        <a:lstStyle/>
                        <a:p>
                          <a:endParaRPr lang="en-US"/>
                        </a:p>
                      </a:txBody>
                      <a:tcPr>
                        <a:blipFill>
                          <a:blip r:embed="rId4"/>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621" b="-3448"/>
                          </a:stretch>
                        </a:blipFill>
                      </a:tcPr>
                    </a:tc>
                    <a:tc>
                      <a:txBody>
                        <a:bodyPr/>
                        <a:lstStyle/>
                        <a:p>
                          <a:endParaRPr lang="en-US"/>
                        </a:p>
                      </a:txBody>
                      <a:tcPr>
                        <a:blipFill>
                          <a:blip r:embed="rId4"/>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p:sp>
        <p:nvSpPr>
          <p:cNvPr id="10" name="TextBox 9">
            <a:extLst>
              <a:ext uri="{FF2B5EF4-FFF2-40B4-BE49-F238E27FC236}">
                <a16:creationId xmlns:a16="http://schemas.microsoft.com/office/drawing/2014/main" id="{37B127C1-E5A2-8E45-A8CD-BCC537FD3EAD}"/>
              </a:ext>
            </a:extLst>
          </p:cNvPr>
          <p:cNvSpPr txBox="1"/>
          <p:nvPr/>
        </p:nvSpPr>
        <p:spPr>
          <a:xfrm>
            <a:off x="2316957" y="5749504"/>
            <a:ext cx="7898606" cy="646331"/>
          </a:xfrm>
          <a:prstGeom prst="rect">
            <a:avLst/>
          </a:prstGeom>
          <a:noFill/>
        </p:spPr>
        <p:txBody>
          <a:bodyPr wrap="square" rtlCol="0">
            <a:spAutoFit/>
          </a:bodyPr>
          <a:lstStyle/>
          <a:p>
            <a:pPr algn="ctr"/>
            <a:r>
              <a:rPr lang="en-US" dirty="0">
                <a:latin typeface="Helvetica" pitchFamily="2" charset="0"/>
              </a:rPr>
              <a:t>First, we appreciate what it is telling us.</a:t>
            </a:r>
          </a:p>
          <a:p>
            <a:pPr algn="ctr"/>
            <a:r>
              <a:rPr lang="en-US" dirty="0">
                <a:latin typeface="Helvetica" pitchFamily="2" charset="0"/>
              </a:rPr>
              <a:t>One of the variables is Weather, which can have four different values.</a:t>
            </a:r>
          </a:p>
        </p:txBody>
      </p:sp>
      <p:sp>
        <p:nvSpPr>
          <p:cNvPr id="4" name="Rectangle 3">
            <a:extLst>
              <a:ext uri="{FF2B5EF4-FFF2-40B4-BE49-F238E27FC236}">
                <a16:creationId xmlns:a16="http://schemas.microsoft.com/office/drawing/2014/main" id="{013A1742-8B1A-28B6-CA7D-AE7357C156CD}"/>
              </a:ext>
            </a:extLst>
          </p:cNvPr>
          <p:cNvSpPr/>
          <p:nvPr/>
        </p:nvSpPr>
        <p:spPr>
          <a:xfrm>
            <a:off x="1485900" y="3086100"/>
            <a:ext cx="4610100" cy="2237014"/>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35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1242" b="-3390"/>
                          </a:stretch>
                        </a:blipFill>
                      </a:tcPr>
                    </a:tc>
                    <a:tc>
                      <a:txBody>
                        <a:bodyPr/>
                        <a:lstStyle/>
                        <a:p>
                          <a:endParaRPr lang="en-US"/>
                        </a:p>
                      </a:txBody>
                      <a:tcPr>
                        <a:blipFill>
                          <a:blip r:embed="rId3"/>
                          <a:stretch>
                            <a:fillRect l="-100625" t="-100000" r="-1875" b="-306667"/>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875" b="-217241"/>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875" b="-110000"/>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875" b="-13793"/>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621" b="-393333"/>
                          </a:stretch>
                        </a:blipFill>
                      </a:tcPr>
                    </a:tc>
                    <a:tc>
                      <a:txBody>
                        <a:bodyPr/>
                        <a:lstStyle/>
                        <a:p>
                          <a:endParaRPr lang="en-US"/>
                        </a:p>
                      </a:txBody>
                      <a:tcPr>
                        <a:blipFill>
                          <a:blip r:embed="rId4"/>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621" b="-306897"/>
                          </a:stretch>
                        </a:blipFill>
                      </a:tcPr>
                    </a:tc>
                    <a:tc>
                      <a:txBody>
                        <a:bodyPr/>
                        <a:lstStyle/>
                        <a:p>
                          <a:endParaRPr lang="en-US"/>
                        </a:p>
                      </a:txBody>
                      <a:tcPr>
                        <a:blipFill>
                          <a:blip r:embed="rId4"/>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621" b="-206897"/>
                          </a:stretch>
                        </a:blipFill>
                      </a:tcPr>
                    </a:tc>
                    <a:tc>
                      <a:txBody>
                        <a:bodyPr/>
                        <a:lstStyle/>
                        <a:p>
                          <a:endParaRPr lang="en-US"/>
                        </a:p>
                      </a:txBody>
                      <a:tcPr>
                        <a:blipFill>
                          <a:blip r:embed="rId4"/>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621" b="-100000"/>
                          </a:stretch>
                        </a:blipFill>
                      </a:tcPr>
                    </a:tc>
                    <a:tc>
                      <a:txBody>
                        <a:bodyPr/>
                        <a:lstStyle/>
                        <a:p>
                          <a:endParaRPr lang="en-US"/>
                        </a:p>
                      </a:txBody>
                      <a:tcPr>
                        <a:blipFill>
                          <a:blip r:embed="rId4"/>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621" b="-3448"/>
                          </a:stretch>
                        </a:blipFill>
                      </a:tcPr>
                    </a:tc>
                    <a:tc>
                      <a:txBody>
                        <a:bodyPr/>
                        <a:lstStyle/>
                        <a:p>
                          <a:endParaRPr lang="en-US"/>
                        </a:p>
                      </a:txBody>
                      <a:tcPr>
                        <a:blipFill>
                          <a:blip r:embed="rId4"/>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p:sp>
        <p:nvSpPr>
          <p:cNvPr id="10" name="TextBox 9">
            <a:extLst>
              <a:ext uri="{FF2B5EF4-FFF2-40B4-BE49-F238E27FC236}">
                <a16:creationId xmlns:a16="http://schemas.microsoft.com/office/drawing/2014/main" id="{37B127C1-E5A2-8E45-A8CD-BCC537FD3EAD}"/>
              </a:ext>
            </a:extLst>
          </p:cNvPr>
          <p:cNvSpPr txBox="1"/>
          <p:nvPr/>
        </p:nvSpPr>
        <p:spPr>
          <a:xfrm>
            <a:off x="2316957" y="5749504"/>
            <a:ext cx="7898606" cy="369332"/>
          </a:xfrm>
          <a:prstGeom prst="rect">
            <a:avLst/>
          </a:prstGeom>
          <a:noFill/>
        </p:spPr>
        <p:txBody>
          <a:bodyPr wrap="square" rtlCol="0">
            <a:spAutoFit/>
          </a:bodyPr>
          <a:lstStyle/>
          <a:p>
            <a:pPr algn="ctr"/>
            <a:r>
              <a:rPr lang="en-US" dirty="0">
                <a:latin typeface="Helvetica" pitchFamily="2" charset="0"/>
              </a:rPr>
              <a:t>The other variable is Cavity, which can have two different values.</a:t>
            </a:r>
          </a:p>
        </p:txBody>
      </p:sp>
      <p:sp>
        <p:nvSpPr>
          <p:cNvPr id="4" name="Rectangle 3">
            <a:extLst>
              <a:ext uri="{FF2B5EF4-FFF2-40B4-BE49-F238E27FC236}">
                <a16:creationId xmlns:a16="http://schemas.microsoft.com/office/drawing/2014/main" id="{013A1742-8B1A-28B6-CA7D-AE7357C156CD}"/>
              </a:ext>
            </a:extLst>
          </p:cNvPr>
          <p:cNvSpPr/>
          <p:nvPr/>
        </p:nvSpPr>
        <p:spPr>
          <a:xfrm>
            <a:off x="5823323" y="2014193"/>
            <a:ext cx="4392240" cy="1561599"/>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32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Random Variables</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lnSpcReduction="10000"/>
          </a:bodyPr>
          <a:lstStyle/>
          <a:p>
            <a:r>
              <a:rPr lang="en-US" sz="2400" dirty="0">
                <a:latin typeface="Helvetica" pitchFamily="2" charset="0"/>
              </a:rPr>
              <a:t>In truth, the previous slides were a bit of shorthand. That is, when we wrote things like:</a:t>
            </a:r>
          </a:p>
          <a:p>
            <a:pPr lvl="1"/>
            <a:r>
              <a:rPr lang="en-US" sz="2200" i="1" dirty="0">
                <a:latin typeface="Helvetica" pitchFamily="2" charset="0"/>
              </a:rPr>
              <a:t>P(sunny) </a:t>
            </a:r>
          </a:p>
          <a:p>
            <a:endParaRPr lang="en-US" sz="2400" b="1" dirty="0">
              <a:latin typeface="Helvetica" pitchFamily="2" charset="0"/>
            </a:endParaRPr>
          </a:p>
          <a:p>
            <a:r>
              <a:rPr lang="en-US" sz="2400" dirty="0">
                <a:latin typeface="Helvetica" pitchFamily="2" charset="0"/>
              </a:rPr>
              <a:t>We were using shorthand for this more formal notation:</a:t>
            </a:r>
          </a:p>
          <a:p>
            <a:pPr lvl="1"/>
            <a:r>
              <a:rPr lang="en-US" sz="2200" i="1" dirty="0">
                <a:latin typeface="Helvetica" pitchFamily="2" charset="0"/>
              </a:rPr>
              <a:t>P(Weather = sunny)</a:t>
            </a:r>
          </a:p>
          <a:p>
            <a:endParaRPr lang="en-US" sz="2400" dirty="0">
              <a:latin typeface="Helvetica" pitchFamily="2" charset="0"/>
            </a:endParaRPr>
          </a:p>
          <a:p>
            <a:r>
              <a:rPr lang="en-US" sz="2400" dirty="0">
                <a:latin typeface="Helvetica" pitchFamily="2" charset="0"/>
              </a:rPr>
              <a:t>Here, “</a:t>
            </a:r>
            <a:r>
              <a:rPr lang="en-US" sz="2400" i="1" dirty="0">
                <a:latin typeface="Helvetica" pitchFamily="2" charset="0"/>
              </a:rPr>
              <a:t>Weather</a:t>
            </a:r>
            <a:r>
              <a:rPr lang="en-US" sz="2400" dirty="0">
                <a:latin typeface="Helvetica" pitchFamily="2" charset="0"/>
              </a:rPr>
              <a:t>” is an example of a </a:t>
            </a:r>
            <a:r>
              <a:rPr lang="en-US" sz="2400" b="1" dirty="0">
                <a:latin typeface="Helvetica" pitchFamily="2" charset="0"/>
              </a:rPr>
              <a:t>random variable.</a:t>
            </a:r>
          </a:p>
        </p:txBody>
      </p:sp>
    </p:spTree>
    <p:extLst>
      <p:ext uri="{BB962C8B-B14F-4D97-AF65-F5344CB8AC3E}">
        <p14:creationId xmlns:p14="http://schemas.microsoft.com/office/powerpoint/2010/main" val="3428778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1242" b="-3390"/>
                          </a:stretch>
                        </a:blipFill>
                      </a:tcPr>
                    </a:tc>
                    <a:tc>
                      <a:txBody>
                        <a:bodyPr/>
                        <a:lstStyle/>
                        <a:p>
                          <a:endParaRPr lang="en-US"/>
                        </a:p>
                      </a:txBody>
                      <a:tcPr>
                        <a:blipFill>
                          <a:blip r:embed="rId3"/>
                          <a:stretch>
                            <a:fillRect l="-100625" t="-100000" r="-1875" b="-306667"/>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875" b="-217241"/>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875" b="-110000"/>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875" b="-13793"/>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621" b="-393333"/>
                          </a:stretch>
                        </a:blipFill>
                      </a:tcPr>
                    </a:tc>
                    <a:tc>
                      <a:txBody>
                        <a:bodyPr/>
                        <a:lstStyle/>
                        <a:p>
                          <a:endParaRPr lang="en-US"/>
                        </a:p>
                      </a:txBody>
                      <a:tcPr>
                        <a:blipFill>
                          <a:blip r:embed="rId4"/>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621" b="-306897"/>
                          </a:stretch>
                        </a:blipFill>
                      </a:tcPr>
                    </a:tc>
                    <a:tc>
                      <a:txBody>
                        <a:bodyPr/>
                        <a:lstStyle/>
                        <a:p>
                          <a:endParaRPr lang="en-US"/>
                        </a:p>
                      </a:txBody>
                      <a:tcPr>
                        <a:blipFill>
                          <a:blip r:embed="rId4"/>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621" b="-206897"/>
                          </a:stretch>
                        </a:blipFill>
                      </a:tcPr>
                    </a:tc>
                    <a:tc>
                      <a:txBody>
                        <a:bodyPr/>
                        <a:lstStyle/>
                        <a:p>
                          <a:endParaRPr lang="en-US"/>
                        </a:p>
                      </a:txBody>
                      <a:tcPr>
                        <a:blipFill>
                          <a:blip r:embed="rId4"/>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621" b="-100000"/>
                          </a:stretch>
                        </a:blipFill>
                      </a:tcPr>
                    </a:tc>
                    <a:tc>
                      <a:txBody>
                        <a:bodyPr/>
                        <a:lstStyle/>
                        <a:p>
                          <a:endParaRPr lang="en-US"/>
                        </a:p>
                      </a:txBody>
                      <a:tcPr>
                        <a:blipFill>
                          <a:blip r:embed="rId4"/>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621" b="-3448"/>
                          </a:stretch>
                        </a:blipFill>
                      </a:tcPr>
                    </a:tc>
                    <a:tc>
                      <a:txBody>
                        <a:bodyPr/>
                        <a:lstStyle/>
                        <a:p>
                          <a:endParaRPr lang="en-US"/>
                        </a:p>
                      </a:txBody>
                      <a:tcPr>
                        <a:blipFill>
                          <a:blip r:embed="rId4"/>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p:sp>
        <p:nvSpPr>
          <p:cNvPr id="10" name="TextBox 9">
            <a:extLst>
              <a:ext uri="{FF2B5EF4-FFF2-40B4-BE49-F238E27FC236}">
                <a16:creationId xmlns:a16="http://schemas.microsoft.com/office/drawing/2014/main" id="{37B127C1-E5A2-8E45-A8CD-BCC537FD3EAD}"/>
              </a:ext>
            </a:extLst>
          </p:cNvPr>
          <p:cNvSpPr txBox="1"/>
          <p:nvPr/>
        </p:nvSpPr>
        <p:spPr>
          <a:xfrm>
            <a:off x="2316957" y="5749504"/>
            <a:ext cx="7898606" cy="646331"/>
          </a:xfrm>
          <a:prstGeom prst="rect">
            <a:avLst/>
          </a:prstGeom>
          <a:noFill/>
        </p:spPr>
        <p:txBody>
          <a:bodyPr wrap="square" rtlCol="0">
            <a:spAutoFit/>
          </a:bodyPr>
          <a:lstStyle/>
          <a:p>
            <a:pPr algn="ctr"/>
            <a:r>
              <a:rPr lang="en-US" dirty="0">
                <a:latin typeface="Helvetica" pitchFamily="2" charset="0"/>
              </a:rPr>
              <a:t>So then any given ‘cell’ of our table is the probability of both of the random variables having the corresponding values.</a:t>
            </a:r>
          </a:p>
        </p:txBody>
      </p:sp>
      <p:sp>
        <p:nvSpPr>
          <p:cNvPr id="4" name="Rectangle 3">
            <a:extLst>
              <a:ext uri="{FF2B5EF4-FFF2-40B4-BE49-F238E27FC236}">
                <a16:creationId xmlns:a16="http://schemas.microsoft.com/office/drawing/2014/main" id="{013A1742-8B1A-28B6-CA7D-AE7357C156CD}"/>
              </a:ext>
            </a:extLst>
          </p:cNvPr>
          <p:cNvSpPr/>
          <p:nvPr/>
        </p:nvSpPr>
        <p:spPr>
          <a:xfrm>
            <a:off x="5823323" y="3504962"/>
            <a:ext cx="4392240" cy="1854200"/>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8333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l="-299" t="-27347" r="-101198" b="-1633"/>
                          </a:stretch>
                        </a:blipFill>
                      </a:tcPr>
                    </a:tc>
                    <a:tc>
                      <a:txBody>
                        <a:bodyPr/>
                        <a:lstStyle/>
                        <a:p>
                          <a:endParaRPr lang="en-US"/>
                        </a:p>
                      </a:txBody>
                      <a:tcPr>
                        <a:blipFill>
                          <a:blip r:embed="rId3"/>
                          <a:stretch>
                            <a:fillRect l="-100299" t="-109836" r="-1198" b="-308197"/>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299" t="-206452" r="-1198" b="-203226"/>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299" t="-311475" r="-1198" b="-10655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299" t="-411475" r="-1198" b="-6557"/>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150" t="-109836" r="-599" b="-601639"/>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299" t="-309836" r="-101198" b="-401639"/>
                          </a:stretch>
                        </a:blipFill>
                      </a:tcPr>
                    </a:tc>
                    <a:tc>
                      <a:txBody>
                        <a:bodyPr/>
                        <a:lstStyle/>
                        <a:p>
                          <a:endParaRPr lang="en-US"/>
                        </a:p>
                      </a:txBody>
                      <a:tcPr>
                        <a:blipFill>
                          <a:blip r:embed="rId4"/>
                          <a:stretch>
                            <a:fillRect l="-100299" t="-309836" r="-1198" b="-401639"/>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299" t="-416667" r="-101198" b="-308333"/>
                          </a:stretch>
                        </a:blipFill>
                      </a:tcPr>
                    </a:tc>
                    <a:tc>
                      <a:txBody>
                        <a:bodyPr/>
                        <a:lstStyle/>
                        <a:p>
                          <a:endParaRPr lang="en-US"/>
                        </a:p>
                      </a:txBody>
                      <a:tcPr>
                        <a:blipFill>
                          <a:blip r:embed="rId4"/>
                          <a:stretch>
                            <a:fillRect l="-100299" t="-416667" r="-1198" b="-308333"/>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299" t="-508197" r="-101198" b="-203279"/>
                          </a:stretch>
                        </a:blipFill>
                      </a:tcPr>
                    </a:tc>
                    <a:tc>
                      <a:txBody>
                        <a:bodyPr/>
                        <a:lstStyle/>
                        <a:p>
                          <a:endParaRPr lang="en-US"/>
                        </a:p>
                      </a:txBody>
                      <a:tcPr>
                        <a:blipFill>
                          <a:blip r:embed="rId4"/>
                          <a:stretch>
                            <a:fillRect l="-100299" t="-508197" r="-1198" b="-203279"/>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299" t="-608197" r="-101198" b="-103279"/>
                          </a:stretch>
                        </a:blipFill>
                      </a:tcPr>
                    </a:tc>
                    <a:tc>
                      <a:txBody>
                        <a:bodyPr/>
                        <a:lstStyle/>
                        <a:p>
                          <a:endParaRPr lang="en-US"/>
                        </a:p>
                      </a:txBody>
                      <a:tcPr>
                        <a:blipFill>
                          <a:blip r:embed="rId4"/>
                          <a:stretch>
                            <a:fillRect l="-100299" t="-608197" r="-1198" b="-103279"/>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299" t="-708197" r="-101198" b="-3279"/>
                          </a:stretch>
                        </a:blipFill>
                      </a:tcPr>
                    </a:tc>
                    <a:tc>
                      <a:txBody>
                        <a:bodyPr/>
                        <a:lstStyle/>
                        <a:p>
                          <a:endParaRPr lang="en-US"/>
                        </a:p>
                      </a:txBody>
                      <a:tcPr>
                        <a:blipFill>
                          <a:blip r:embed="rId4"/>
                          <a:stretch>
                            <a:fillRect l="-100299" t="-708197" r="-1198" b="-3279"/>
                          </a:stretch>
                        </a:blipFill>
                      </a:tcPr>
                    </a:tc>
                    <a:extLst>
                      <a:ext uri="{0D108BD9-81ED-4DB2-BD59-A6C34878D82A}">
                        <a16:rowId xmlns:a16="http://schemas.microsoft.com/office/drawing/2014/main" val="10007"/>
                      </a:ext>
                    </a:extLst>
                  </a:tr>
                </a:tbl>
              </a:graphicData>
            </a:graphic>
          </p:graphicFrame>
        </mc:Fallback>
      </mc:AlternateContent>
      <p:sp>
        <p:nvSpPr>
          <p:cNvPr id="7" name="TextBox 6">
            <a:extLst>
              <a:ext uri="{FF2B5EF4-FFF2-40B4-BE49-F238E27FC236}">
                <a16:creationId xmlns:a16="http://schemas.microsoft.com/office/drawing/2014/main" id="{623C90F8-EFA9-479D-B719-5DB988D8DE58}"/>
              </a:ext>
            </a:extLst>
          </p:cNvPr>
          <p:cNvSpPr txBox="1"/>
          <p:nvPr/>
        </p:nvSpPr>
        <p:spPr>
          <a:xfrm>
            <a:off x="479288" y="5444169"/>
            <a:ext cx="4808329" cy="923330"/>
          </a:xfrm>
          <a:prstGeom prst="rect">
            <a:avLst/>
          </a:prstGeom>
          <a:noFill/>
        </p:spPr>
        <p:txBody>
          <a:bodyPr wrap="square" rtlCol="0">
            <a:spAutoFit/>
          </a:bodyPr>
          <a:lstStyle/>
          <a:p>
            <a:r>
              <a:rPr lang="en-US" dirty="0"/>
              <a:t>Any given cell represents the probability of both of our random variables having the corresponding values.</a:t>
            </a:r>
          </a:p>
        </p:txBody>
      </p:sp>
      <p:grpSp>
        <p:nvGrpSpPr>
          <p:cNvPr id="15" name="Group 14">
            <a:extLst>
              <a:ext uri="{FF2B5EF4-FFF2-40B4-BE49-F238E27FC236}">
                <a16:creationId xmlns:a16="http://schemas.microsoft.com/office/drawing/2014/main" id="{2CCF8518-258E-4A7A-978D-E7E578DF24DF}"/>
              </a:ext>
            </a:extLst>
          </p:cNvPr>
          <p:cNvGrpSpPr/>
          <p:nvPr/>
        </p:nvGrpSpPr>
        <p:grpSpPr>
          <a:xfrm>
            <a:off x="5910263" y="3592285"/>
            <a:ext cx="5802449" cy="3029502"/>
            <a:chOff x="5910263" y="3592285"/>
            <a:chExt cx="5802449" cy="3029502"/>
          </a:xfrm>
        </p:grpSpPr>
        <p:sp>
          <p:nvSpPr>
            <p:cNvPr id="4" name="Rectangle 3">
              <a:extLst>
                <a:ext uri="{FF2B5EF4-FFF2-40B4-BE49-F238E27FC236}">
                  <a16:creationId xmlns:a16="http://schemas.microsoft.com/office/drawing/2014/main" id="{757E8362-4879-45CA-9C9E-2B2E2B8DE3D8}"/>
                </a:ext>
              </a:extLst>
            </p:cNvPr>
            <p:cNvSpPr/>
            <p:nvPr/>
          </p:nvSpPr>
          <p:spPr>
            <a:xfrm>
              <a:off x="5910263" y="3592285"/>
              <a:ext cx="2054906" cy="375557"/>
            </a:xfrm>
            <a:prstGeom prst="rect">
              <a:avLst/>
            </a:prstGeom>
            <a:solidFill>
              <a:schemeClr val="accent2">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D64E752-E8D6-4CA6-A18C-4244EF5DA800}"/>
                </a:ext>
              </a:extLst>
            </p:cNvPr>
            <p:cNvCxnSpPr>
              <a:cxnSpLocks/>
            </p:cNvCxnSpPr>
            <p:nvPr/>
          </p:nvCxnSpPr>
          <p:spPr>
            <a:xfrm>
              <a:off x="7428536" y="3967842"/>
              <a:ext cx="1027453" cy="181924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6AF421F-3B18-4ADA-805B-FC5E3883923E}"/>
                </a:ext>
              </a:extLst>
            </p:cNvPr>
            <p:cNvSpPr txBox="1"/>
            <p:nvPr/>
          </p:nvSpPr>
          <p:spPr>
            <a:xfrm>
              <a:off x="6440558" y="5698457"/>
              <a:ext cx="5272154" cy="923330"/>
            </a:xfrm>
            <a:prstGeom prst="rect">
              <a:avLst/>
            </a:prstGeom>
            <a:noFill/>
          </p:spPr>
          <p:txBody>
            <a:bodyPr wrap="square" rtlCol="0">
              <a:spAutoFit/>
            </a:bodyPr>
            <a:lstStyle/>
            <a:p>
              <a:r>
                <a:rPr lang="en-US" dirty="0"/>
                <a:t>So this is saying there is a 12% chance that the weather is sunny AND you have a cavity (i.e., Cavity = true.</a:t>
              </a:r>
            </a:p>
          </p:txBody>
        </p:sp>
      </p:grpSp>
    </p:spTree>
    <p:extLst>
      <p:ext uri="{BB962C8B-B14F-4D97-AF65-F5344CB8AC3E}">
        <p14:creationId xmlns:p14="http://schemas.microsoft.com/office/powerpoint/2010/main" val="3099629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1242" b="-3390"/>
                          </a:stretch>
                        </a:blipFill>
                      </a:tcPr>
                    </a:tc>
                    <a:tc>
                      <a:txBody>
                        <a:bodyPr/>
                        <a:lstStyle/>
                        <a:p>
                          <a:endParaRPr lang="en-US"/>
                        </a:p>
                      </a:txBody>
                      <a:tcPr>
                        <a:blipFill>
                          <a:blip r:embed="rId3"/>
                          <a:stretch>
                            <a:fillRect l="-100625" t="-100000" r="-1875" b="-306667"/>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875" b="-217241"/>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875" b="-110000"/>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875" b="-13793"/>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621" b="-393333"/>
                          </a:stretch>
                        </a:blipFill>
                      </a:tcPr>
                    </a:tc>
                    <a:tc>
                      <a:txBody>
                        <a:bodyPr/>
                        <a:lstStyle/>
                        <a:p>
                          <a:endParaRPr lang="en-US"/>
                        </a:p>
                      </a:txBody>
                      <a:tcPr>
                        <a:blipFill>
                          <a:blip r:embed="rId4"/>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621" b="-306897"/>
                          </a:stretch>
                        </a:blipFill>
                      </a:tcPr>
                    </a:tc>
                    <a:tc>
                      <a:txBody>
                        <a:bodyPr/>
                        <a:lstStyle/>
                        <a:p>
                          <a:endParaRPr lang="en-US"/>
                        </a:p>
                      </a:txBody>
                      <a:tcPr>
                        <a:blipFill>
                          <a:blip r:embed="rId4"/>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621" b="-206897"/>
                          </a:stretch>
                        </a:blipFill>
                      </a:tcPr>
                    </a:tc>
                    <a:tc>
                      <a:txBody>
                        <a:bodyPr/>
                        <a:lstStyle/>
                        <a:p>
                          <a:endParaRPr lang="en-US"/>
                        </a:p>
                      </a:txBody>
                      <a:tcPr>
                        <a:blipFill>
                          <a:blip r:embed="rId4"/>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621" b="-100000"/>
                          </a:stretch>
                        </a:blipFill>
                      </a:tcPr>
                    </a:tc>
                    <a:tc>
                      <a:txBody>
                        <a:bodyPr/>
                        <a:lstStyle/>
                        <a:p>
                          <a:endParaRPr lang="en-US"/>
                        </a:p>
                      </a:txBody>
                      <a:tcPr>
                        <a:blipFill>
                          <a:blip r:embed="rId4"/>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621" b="-3448"/>
                          </a:stretch>
                        </a:blipFill>
                      </a:tcPr>
                    </a:tc>
                    <a:tc>
                      <a:txBody>
                        <a:bodyPr/>
                        <a:lstStyle/>
                        <a:p>
                          <a:endParaRPr lang="en-US"/>
                        </a:p>
                      </a:txBody>
                      <a:tcPr>
                        <a:blipFill>
                          <a:blip r:embed="rId4"/>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p:sp>
        <p:nvSpPr>
          <p:cNvPr id="7" name="TextBox 6">
            <a:extLst>
              <a:ext uri="{FF2B5EF4-FFF2-40B4-BE49-F238E27FC236}">
                <a16:creationId xmlns:a16="http://schemas.microsoft.com/office/drawing/2014/main" id="{623C90F8-EFA9-479D-B719-5DB988D8DE58}"/>
              </a:ext>
            </a:extLst>
          </p:cNvPr>
          <p:cNvSpPr txBox="1"/>
          <p:nvPr/>
        </p:nvSpPr>
        <p:spPr>
          <a:xfrm>
            <a:off x="479288" y="5444169"/>
            <a:ext cx="4808329" cy="923330"/>
          </a:xfrm>
          <a:prstGeom prst="rect">
            <a:avLst/>
          </a:prstGeom>
          <a:noFill/>
        </p:spPr>
        <p:txBody>
          <a:bodyPr wrap="square" rtlCol="0">
            <a:spAutoFit/>
          </a:bodyPr>
          <a:lstStyle/>
          <a:p>
            <a:r>
              <a:rPr lang="en-US" dirty="0"/>
              <a:t>Any given cell represents the probability of both of our random variables having the corresponding values.</a:t>
            </a:r>
          </a:p>
        </p:txBody>
      </p:sp>
      <p:grpSp>
        <p:nvGrpSpPr>
          <p:cNvPr id="15" name="Group 14">
            <a:extLst>
              <a:ext uri="{FF2B5EF4-FFF2-40B4-BE49-F238E27FC236}">
                <a16:creationId xmlns:a16="http://schemas.microsoft.com/office/drawing/2014/main" id="{2CCF8518-258E-4A7A-978D-E7E578DF24DF}"/>
              </a:ext>
            </a:extLst>
          </p:cNvPr>
          <p:cNvGrpSpPr/>
          <p:nvPr/>
        </p:nvGrpSpPr>
        <p:grpSpPr>
          <a:xfrm>
            <a:off x="6096000" y="3592285"/>
            <a:ext cx="5616712" cy="3207059"/>
            <a:chOff x="6096000" y="3592285"/>
            <a:chExt cx="5616712" cy="3207059"/>
          </a:xfrm>
        </p:grpSpPr>
        <p:sp>
          <p:nvSpPr>
            <p:cNvPr id="4" name="Rectangle 3">
              <a:extLst>
                <a:ext uri="{FF2B5EF4-FFF2-40B4-BE49-F238E27FC236}">
                  <a16:creationId xmlns:a16="http://schemas.microsoft.com/office/drawing/2014/main" id="{757E8362-4879-45CA-9C9E-2B2E2B8DE3D8}"/>
                </a:ext>
              </a:extLst>
            </p:cNvPr>
            <p:cNvSpPr/>
            <p:nvPr/>
          </p:nvSpPr>
          <p:spPr>
            <a:xfrm>
              <a:off x="7919356" y="3592285"/>
              <a:ext cx="2054906" cy="375557"/>
            </a:xfrm>
            <a:prstGeom prst="rect">
              <a:avLst/>
            </a:prstGeom>
            <a:solidFill>
              <a:schemeClr val="accent2">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D64E752-E8D6-4CA6-A18C-4244EF5DA800}"/>
                </a:ext>
              </a:extLst>
            </p:cNvPr>
            <p:cNvCxnSpPr>
              <a:cxnSpLocks/>
            </p:cNvCxnSpPr>
            <p:nvPr/>
          </p:nvCxnSpPr>
          <p:spPr>
            <a:xfrm flipH="1">
              <a:off x="7217229" y="4016810"/>
              <a:ext cx="1215853" cy="180329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6AF421F-3B18-4ADA-805B-FC5E3883923E}"/>
                </a:ext>
              </a:extLst>
            </p:cNvPr>
            <p:cNvSpPr txBox="1"/>
            <p:nvPr/>
          </p:nvSpPr>
          <p:spPr>
            <a:xfrm>
              <a:off x="6096000" y="5876014"/>
              <a:ext cx="5616712" cy="923330"/>
            </a:xfrm>
            <a:prstGeom prst="rect">
              <a:avLst/>
            </a:prstGeom>
            <a:noFill/>
          </p:spPr>
          <p:txBody>
            <a:bodyPr wrap="square" rtlCol="0">
              <a:spAutoFit/>
            </a:bodyPr>
            <a:lstStyle/>
            <a:p>
              <a:r>
                <a:rPr lang="en-US" dirty="0"/>
                <a:t>This is saying there is a 48% chance that the weather is sunny AND you DON’T have a cavity (i.e., Cavity = false).</a:t>
              </a:r>
            </a:p>
          </p:txBody>
        </p:sp>
      </p:grpSp>
    </p:spTree>
    <p:extLst>
      <p:ext uri="{BB962C8B-B14F-4D97-AF65-F5344CB8AC3E}">
        <p14:creationId xmlns:p14="http://schemas.microsoft.com/office/powerpoint/2010/main" val="42635452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1242" b="-3390"/>
                          </a:stretch>
                        </a:blipFill>
                      </a:tcPr>
                    </a:tc>
                    <a:tc>
                      <a:txBody>
                        <a:bodyPr/>
                        <a:lstStyle/>
                        <a:p>
                          <a:endParaRPr lang="en-US"/>
                        </a:p>
                      </a:txBody>
                      <a:tcPr>
                        <a:blipFill>
                          <a:blip r:embed="rId3"/>
                          <a:stretch>
                            <a:fillRect l="-100625" t="-100000" r="-1875" b="-306667"/>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875" b="-217241"/>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875" b="-110000"/>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875" b="-13793"/>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621" b="-393333"/>
                          </a:stretch>
                        </a:blipFill>
                      </a:tcPr>
                    </a:tc>
                    <a:tc>
                      <a:txBody>
                        <a:bodyPr/>
                        <a:lstStyle/>
                        <a:p>
                          <a:endParaRPr lang="en-US"/>
                        </a:p>
                      </a:txBody>
                      <a:tcPr>
                        <a:blipFill>
                          <a:blip r:embed="rId4"/>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621" b="-306897"/>
                          </a:stretch>
                        </a:blipFill>
                      </a:tcPr>
                    </a:tc>
                    <a:tc>
                      <a:txBody>
                        <a:bodyPr/>
                        <a:lstStyle/>
                        <a:p>
                          <a:endParaRPr lang="en-US"/>
                        </a:p>
                      </a:txBody>
                      <a:tcPr>
                        <a:blipFill>
                          <a:blip r:embed="rId4"/>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621" b="-206897"/>
                          </a:stretch>
                        </a:blipFill>
                      </a:tcPr>
                    </a:tc>
                    <a:tc>
                      <a:txBody>
                        <a:bodyPr/>
                        <a:lstStyle/>
                        <a:p>
                          <a:endParaRPr lang="en-US"/>
                        </a:p>
                      </a:txBody>
                      <a:tcPr>
                        <a:blipFill>
                          <a:blip r:embed="rId4"/>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621" b="-100000"/>
                          </a:stretch>
                        </a:blipFill>
                      </a:tcPr>
                    </a:tc>
                    <a:tc>
                      <a:txBody>
                        <a:bodyPr/>
                        <a:lstStyle/>
                        <a:p>
                          <a:endParaRPr lang="en-US"/>
                        </a:p>
                      </a:txBody>
                      <a:tcPr>
                        <a:blipFill>
                          <a:blip r:embed="rId4"/>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621" b="-3448"/>
                          </a:stretch>
                        </a:blipFill>
                      </a:tcPr>
                    </a:tc>
                    <a:tc>
                      <a:txBody>
                        <a:bodyPr/>
                        <a:lstStyle/>
                        <a:p>
                          <a:endParaRPr lang="en-US"/>
                        </a:p>
                      </a:txBody>
                      <a:tcPr>
                        <a:blipFill>
                          <a:blip r:embed="rId4"/>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p:sp>
        <p:nvSpPr>
          <p:cNvPr id="7" name="TextBox 6">
            <a:extLst>
              <a:ext uri="{FF2B5EF4-FFF2-40B4-BE49-F238E27FC236}">
                <a16:creationId xmlns:a16="http://schemas.microsoft.com/office/drawing/2014/main" id="{623C90F8-EFA9-479D-B719-5DB988D8DE58}"/>
              </a:ext>
            </a:extLst>
          </p:cNvPr>
          <p:cNvSpPr txBox="1"/>
          <p:nvPr/>
        </p:nvSpPr>
        <p:spPr>
          <a:xfrm>
            <a:off x="479288" y="5444169"/>
            <a:ext cx="4808329" cy="923330"/>
          </a:xfrm>
          <a:prstGeom prst="rect">
            <a:avLst/>
          </a:prstGeom>
          <a:noFill/>
        </p:spPr>
        <p:txBody>
          <a:bodyPr wrap="square" rtlCol="0">
            <a:spAutoFit/>
          </a:bodyPr>
          <a:lstStyle/>
          <a:p>
            <a:r>
              <a:rPr lang="en-US" dirty="0"/>
              <a:t>Any given cell represents the probability of both of our random variables having the corresponding values.</a:t>
            </a:r>
          </a:p>
        </p:txBody>
      </p:sp>
      <p:grpSp>
        <p:nvGrpSpPr>
          <p:cNvPr id="15" name="Group 14">
            <a:extLst>
              <a:ext uri="{FF2B5EF4-FFF2-40B4-BE49-F238E27FC236}">
                <a16:creationId xmlns:a16="http://schemas.microsoft.com/office/drawing/2014/main" id="{2CCF8518-258E-4A7A-978D-E7E578DF24DF}"/>
              </a:ext>
            </a:extLst>
          </p:cNvPr>
          <p:cNvGrpSpPr/>
          <p:nvPr/>
        </p:nvGrpSpPr>
        <p:grpSpPr>
          <a:xfrm>
            <a:off x="6237514" y="4702629"/>
            <a:ext cx="5475198" cy="1819716"/>
            <a:chOff x="6237514" y="4702629"/>
            <a:chExt cx="5475198" cy="1819716"/>
          </a:xfrm>
        </p:grpSpPr>
        <p:sp>
          <p:nvSpPr>
            <p:cNvPr id="4" name="Rectangle 3">
              <a:extLst>
                <a:ext uri="{FF2B5EF4-FFF2-40B4-BE49-F238E27FC236}">
                  <a16:creationId xmlns:a16="http://schemas.microsoft.com/office/drawing/2014/main" id="{757E8362-4879-45CA-9C9E-2B2E2B8DE3D8}"/>
                </a:ext>
              </a:extLst>
            </p:cNvPr>
            <p:cNvSpPr/>
            <p:nvPr/>
          </p:nvSpPr>
          <p:spPr>
            <a:xfrm>
              <a:off x="7919357" y="4702629"/>
              <a:ext cx="2054906" cy="367211"/>
            </a:xfrm>
            <a:prstGeom prst="rect">
              <a:avLst/>
            </a:prstGeom>
            <a:solidFill>
              <a:schemeClr val="accent2">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D64E752-E8D6-4CA6-A18C-4244EF5DA800}"/>
                </a:ext>
              </a:extLst>
            </p:cNvPr>
            <p:cNvCxnSpPr>
              <a:cxnSpLocks/>
              <a:stCxn id="4" idx="2"/>
            </p:cNvCxnSpPr>
            <p:nvPr/>
          </p:nvCxnSpPr>
          <p:spPr>
            <a:xfrm flipH="1">
              <a:off x="8536650" y="5069840"/>
              <a:ext cx="410160" cy="69749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6AF421F-3B18-4ADA-805B-FC5E3883923E}"/>
                </a:ext>
              </a:extLst>
            </p:cNvPr>
            <p:cNvSpPr txBox="1"/>
            <p:nvPr/>
          </p:nvSpPr>
          <p:spPr>
            <a:xfrm>
              <a:off x="6237514" y="5876014"/>
              <a:ext cx="5475198" cy="646331"/>
            </a:xfrm>
            <a:prstGeom prst="rect">
              <a:avLst/>
            </a:prstGeom>
            <a:noFill/>
          </p:spPr>
          <p:txBody>
            <a:bodyPr wrap="square" rtlCol="0">
              <a:spAutoFit/>
            </a:bodyPr>
            <a:lstStyle/>
            <a:p>
              <a:r>
                <a:rPr lang="en-US" dirty="0"/>
                <a:t>And this is saying there is a 0.8% chance that the weather is snowy AND you don’t have a cavity.</a:t>
              </a:r>
            </a:p>
          </p:txBody>
        </p:sp>
      </p:grpSp>
    </p:spTree>
    <p:extLst>
      <p:ext uri="{BB962C8B-B14F-4D97-AF65-F5344CB8AC3E}">
        <p14:creationId xmlns:p14="http://schemas.microsoft.com/office/powerpoint/2010/main" val="34849879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l="-299" t="-27347" r="-101198" b="-1633"/>
                          </a:stretch>
                        </a:blipFill>
                      </a:tcPr>
                    </a:tc>
                    <a:tc>
                      <a:txBody>
                        <a:bodyPr/>
                        <a:lstStyle/>
                        <a:p>
                          <a:endParaRPr lang="en-US"/>
                        </a:p>
                      </a:txBody>
                      <a:tcPr>
                        <a:blipFill>
                          <a:blip r:embed="rId3"/>
                          <a:stretch>
                            <a:fillRect l="-100299" t="-109836" r="-1198" b="-308197"/>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299" t="-206452" r="-1198" b="-203226"/>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299" t="-311475" r="-1198" b="-10655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299" t="-411475" r="-1198" b="-6557"/>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150" t="-109836" r="-599" b="-601639"/>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299" t="-309836" r="-101198" b="-401639"/>
                          </a:stretch>
                        </a:blipFill>
                      </a:tcPr>
                    </a:tc>
                    <a:tc>
                      <a:txBody>
                        <a:bodyPr/>
                        <a:lstStyle/>
                        <a:p>
                          <a:endParaRPr lang="en-US"/>
                        </a:p>
                      </a:txBody>
                      <a:tcPr>
                        <a:blipFill>
                          <a:blip r:embed="rId4"/>
                          <a:stretch>
                            <a:fillRect l="-100299" t="-309836" r="-1198" b="-401639"/>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299" t="-416667" r="-101198" b="-308333"/>
                          </a:stretch>
                        </a:blipFill>
                      </a:tcPr>
                    </a:tc>
                    <a:tc>
                      <a:txBody>
                        <a:bodyPr/>
                        <a:lstStyle/>
                        <a:p>
                          <a:endParaRPr lang="en-US"/>
                        </a:p>
                      </a:txBody>
                      <a:tcPr>
                        <a:blipFill>
                          <a:blip r:embed="rId4"/>
                          <a:stretch>
                            <a:fillRect l="-100299" t="-416667" r="-1198" b="-308333"/>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299" t="-508197" r="-101198" b="-203279"/>
                          </a:stretch>
                        </a:blipFill>
                      </a:tcPr>
                    </a:tc>
                    <a:tc>
                      <a:txBody>
                        <a:bodyPr/>
                        <a:lstStyle/>
                        <a:p>
                          <a:endParaRPr lang="en-US"/>
                        </a:p>
                      </a:txBody>
                      <a:tcPr>
                        <a:blipFill>
                          <a:blip r:embed="rId4"/>
                          <a:stretch>
                            <a:fillRect l="-100299" t="-508197" r="-1198" b="-203279"/>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299" t="-608197" r="-101198" b="-103279"/>
                          </a:stretch>
                        </a:blipFill>
                      </a:tcPr>
                    </a:tc>
                    <a:tc>
                      <a:txBody>
                        <a:bodyPr/>
                        <a:lstStyle/>
                        <a:p>
                          <a:endParaRPr lang="en-US"/>
                        </a:p>
                      </a:txBody>
                      <a:tcPr>
                        <a:blipFill>
                          <a:blip r:embed="rId4"/>
                          <a:stretch>
                            <a:fillRect l="-100299" t="-608197" r="-1198" b="-103279"/>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299" t="-708197" r="-101198" b="-3279"/>
                          </a:stretch>
                        </a:blipFill>
                      </a:tcPr>
                    </a:tc>
                    <a:tc>
                      <a:txBody>
                        <a:bodyPr/>
                        <a:lstStyle/>
                        <a:p>
                          <a:endParaRPr lang="en-US"/>
                        </a:p>
                      </a:txBody>
                      <a:tcPr>
                        <a:blipFill>
                          <a:blip r:embed="rId4"/>
                          <a:stretch>
                            <a:fillRect l="-100299" t="-708197" r="-1198" b="-3279"/>
                          </a:stretch>
                        </a:blipFill>
                      </a:tcPr>
                    </a:tc>
                    <a:extLst>
                      <a:ext uri="{0D108BD9-81ED-4DB2-BD59-A6C34878D82A}">
                        <a16:rowId xmlns:a16="http://schemas.microsoft.com/office/drawing/2014/main" val="10007"/>
                      </a:ext>
                    </a:extLst>
                  </a:tr>
                </a:tbl>
              </a:graphicData>
            </a:graphic>
          </p:graphicFrame>
        </mc:Fallback>
      </mc:AlternateContent>
      <p:sp>
        <p:nvSpPr>
          <p:cNvPr id="5" name="Right Brace 4">
            <a:extLst>
              <a:ext uri="{FF2B5EF4-FFF2-40B4-BE49-F238E27FC236}">
                <a16:creationId xmlns:a16="http://schemas.microsoft.com/office/drawing/2014/main" id="{3762AB04-BC2D-4833-85BF-33A640CBDAE1}"/>
              </a:ext>
            </a:extLst>
          </p:cNvPr>
          <p:cNvSpPr/>
          <p:nvPr/>
        </p:nvSpPr>
        <p:spPr>
          <a:xfrm>
            <a:off x="10058400" y="3625795"/>
            <a:ext cx="389614" cy="1440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7BCFFE-4CFB-4026-8588-30CCFA6D37A7}"/>
              </a:ext>
            </a:extLst>
          </p:cNvPr>
          <p:cNvSpPr txBox="1"/>
          <p:nvPr/>
        </p:nvSpPr>
        <p:spPr>
          <a:xfrm>
            <a:off x="10352170" y="2985299"/>
            <a:ext cx="1686106" cy="3416320"/>
          </a:xfrm>
          <a:prstGeom prst="rect">
            <a:avLst/>
          </a:prstGeom>
          <a:noFill/>
        </p:spPr>
        <p:txBody>
          <a:bodyPr wrap="square" rtlCol="0">
            <a:spAutoFit/>
          </a:bodyPr>
          <a:lstStyle/>
          <a:p>
            <a:r>
              <a:rPr lang="en-US" dirty="0"/>
              <a:t>Note that this covers every possible combination of values for our two variables.</a:t>
            </a:r>
          </a:p>
          <a:p>
            <a:endParaRPr lang="en-US" dirty="0"/>
          </a:p>
          <a:p>
            <a:r>
              <a:rPr lang="en-US" dirty="0"/>
              <a:t>So they all must add up to 1 (i.e.,  100%)</a:t>
            </a:r>
          </a:p>
        </p:txBody>
      </p:sp>
    </p:spTree>
    <p:extLst>
      <p:ext uri="{BB962C8B-B14F-4D97-AF65-F5344CB8AC3E}">
        <p14:creationId xmlns:p14="http://schemas.microsoft.com/office/powerpoint/2010/main" val="3017334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0621" b="-2542"/>
                          </a:stretch>
                        </a:blipFill>
                      </a:tcPr>
                    </a:tc>
                    <a:tc>
                      <a:txBody>
                        <a:bodyPr/>
                        <a:lstStyle/>
                        <a:p>
                          <a:endParaRPr lang="en-US"/>
                        </a:p>
                      </a:txBody>
                      <a:tcPr>
                        <a:blipFill>
                          <a:blip r:embed="rId3"/>
                          <a:stretch>
                            <a:fillRect l="-100625" t="-100000" r="-1250" b="-303333"/>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250" b="-213793"/>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250" b="-10666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250" b="-10345"/>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312" b="-586667"/>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000" b="-390000"/>
                          </a:stretch>
                        </a:blipFill>
                      </a:tcPr>
                    </a:tc>
                    <a:tc>
                      <a:txBody>
                        <a:bodyPr/>
                        <a:lstStyle/>
                        <a:p>
                          <a:endParaRPr lang="en-US"/>
                        </a:p>
                      </a:txBody>
                      <a:tcPr>
                        <a:blipFill>
                          <a:blip r:embed="rId4"/>
                          <a:stretch>
                            <a:fillRect l="-101250" t="-300000" r="-625" b="-390000"/>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000" b="-303448"/>
                          </a:stretch>
                        </a:blipFill>
                      </a:tcPr>
                    </a:tc>
                    <a:tc>
                      <a:txBody>
                        <a:bodyPr/>
                        <a:lstStyle/>
                        <a:p>
                          <a:endParaRPr lang="en-US"/>
                        </a:p>
                      </a:txBody>
                      <a:tcPr>
                        <a:blipFill>
                          <a:blip r:embed="rId4"/>
                          <a:stretch>
                            <a:fillRect l="-101250" t="-413793" r="-625" b="-303448"/>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000" b="-203448"/>
                          </a:stretch>
                        </a:blipFill>
                      </a:tcPr>
                    </a:tc>
                    <a:tc>
                      <a:txBody>
                        <a:bodyPr/>
                        <a:lstStyle/>
                        <a:p>
                          <a:endParaRPr lang="en-US"/>
                        </a:p>
                      </a:txBody>
                      <a:tcPr>
                        <a:blipFill>
                          <a:blip r:embed="rId4"/>
                          <a:stretch>
                            <a:fillRect l="-101250" t="-513793" r="-625" b="-203448"/>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000" b="-96667"/>
                          </a:stretch>
                        </a:blipFill>
                      </a:tcPr>
                    </a:tc>
                    <a:tc>
                      <a:txBody>
                        <a:bodyPr/>
                        <a:lstStyle/>
                        <a:p>
                          <a:endParaRPr lang="en-US"/>
                        </a:p>
                      </a:txBody>
                      <a:tcPr>
                        <a:blipFill>
                          <a:blip r:embed="rId4"/>
                          <a:stretch>
                            <a:fillRect l="-101250" t="-593333" r="-625" b="-96667"/>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000"/>
                          </a:stretch>
                        </a:blipFill>
                      </a:tcPr>
                    </a:tc>
                    <a:tc>
                      <a:txBody>
                        <a:bodyPr/>
                        <a:lstStyle/>
                        <a:p>
                          <a:endParaRPr lang="en-US"/>
                        </a:p>
                      </a:txBody>
                      <a:tcPr>
                        <a:blipFill>
                          <a:blip r:embed="rId4"/>
                          <a:stretch>
                            <a:fillRect l="-101250" t="-717241" r="-625"/>
                          </a:stretch>
                        </a:blipFill>
                      </a:tcPr>
                    </a:tc>
                    <a:extLst>
                      <a:ext uri="{0D108BD9-81ED-4DB2-BD59-A6C34878D82A}">
                        <a16:rowId xmlns:a16="http://schemas.microsoft.com/office/drawing/2014/main" val="10007"/>
                      </a:ext>
                    </a:extLst>
                  </a:tr>
                </a:tbl>
              </a:graphicData>
            </a:graphic>
          </p:graphicFrame>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7B127C1-E5A2-8E45-A8CD-BCC537FD3EAD}"/>
                  </a:ext>
                </a:extLst>
              </p:cNvPr>
              <p:cNvSpPr txBox="1"/>
              <p:nvPr/>
            </p:nvSpPr>
            <p:spPr>
              <a:xfrm>
                <a:off x="43657" y="5186487"/>
                <a:ext cx="7898606"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t>𝑷</m:t>
                      </m:r>
                      <m:d>
                        <m:dPr>
                          <m:ctrlPr>
                            <a:rPr lang="en-US" b="1" i="1">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b="1" i="1">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t>𝑾𝒆𝒂𝒕𝒉𝒆𝒓</m:t>
                          </m:r>
                          <m:r>
                            <a:rPr lang="en-US" b="1" i="1">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t>=</m:t>
                          </m:r>
                          <m:r>
                            <a:rPr lang="en-US" b="1" i="1" smtClean="0">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t>𝒄𝒍𝒐𝒖𝒅𝒚</m:t>
                          </m:r>
                          <m:r>
                            <a:rPr lang="en-US" b="1" i="1">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t>∧</m:t>
                          </m:r>
                          <m:r>
                            <a:rPr lang="en-US" b="1" i="1">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t>𝑪𝒂𝒗𝒊𝒕𝒚</m:t>
                          </m:r>
                          <m:r>
                            <a:rPr lang="en-US" b="1" i="1">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t>=</m:t>
                          </m:r>
                          <m:r>
                            <a:rPr lang="en-US" b="1" i="1">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t>𝒕𝒓𝒖𝒆</m:t>
                          </m:r>
                        </m:e>
                      </m:d>
                      <m:r>
                        <a:rPr lang="en-US" b="1" i="1">
                          <a:solidFill>
                            <a:srgbClr val="0070C0"/>
                          </a:solidFill>
                          <a:latin typeface="Cambria Math" panose="02040503050406030204" pitchFamily="18" charset="0"/>
                          <a:ea typeface="Linux Libertine" panose="02000503000000000000" pitchFamily="2" charset="0"/>
                          <a:cs typeface="Linux Libertine" panose="02000503000000000000" pitchFamily="2" charset="0"/>
                        </a:rPr>
                        <m:t>= ?</m:t>
                      </m:r>
                    </m:oMath>
                  </m:oMathPara>
                </a14:m>
                <a:endParaRPr lang="en-US" b="1" dirty="0">
                  <a:solidFill>
                    <a:srgbClr val="0070C0"/>
                  </a:solidFill>
                  <a:latin typeface="Linux Libertine" panose="02000503000000000000" pitchFamily="2" charset="0"/>
                  <a:ea typeface="Linux Libertine" panose="02000503000000000000" pitchFamily="2" charset="0"/>
                  <a:cs typeface="Linux Libertine" panose="02000503000000000000" pitchFamily="2" charset="0"/>
                </a:endParaRPr>
              </a:p>
              <a:p>
                <a:pPr algn="ctr"/>
                <a:endParaRPr lang="en-US" dirty="0">
                  <a:latin typeface="Helvetica" pitchFamily="2" charset="0"/>
                </a:endParaRPr>
              </a:p>
            </p:txBody>
          </p:sp>
        </mc:Choice>
        <mc:Fallback>
          <p:sp>
            <p:nvSpPr>
              <p:cNvPr id="10" name="TextBox 9">
                <a:extLst>
                  <a:ext uri="{FF2B5EF4-FFF2-40B4-BE49-F238E27FC236}">
                    <a16:creationId xmlns:a16="http://schemas.microsoft.com/office/drawing/2014/main" id="{37B127C1-E5A2-8E45-A8CD-BCC537FD3EAD}"/>
                  </a:ext>
                </a:extLst>
              </p:cNvPr>
              <p:cNvSpPr txBox="1">
                <a:spLocks noRot="1" noChangeAspect="1" noMove="1" noResize="1" noEditPoints="1" noAdjustHandles="1" noChangeArrowheads="1" noChangeShapeType="1" noTextEdit="1"/>
              </p:cNvSpPr>
              <p:nvPr/>
            </p:nvSpPr>
            <p:spPr>
              <a:xfrm>
                <a:off x="43657" y="5186487"/>
                <a:ext cx="7898606" cy="646331"/>
              </a:xfrm>
              <a:prstGeom prst="rect">
                <a:avLst/>
              </a:prstGeom>
              <a:blipFill>
                <a:blip r:embed="rId5"/>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421D034-0783-43BD-A8A5-5C234CAE0B6D}"/>
              </a:ext>
            </a:extLst>
          </p:cNvPr>
          <p:cNvSpPr txBox="1"/>
          <p:nvPr/>
        </p:nvSpPr>
        <p:spPr>
          <a:xfrm>
            <a:off x="7176303" y="5371153"/>
            <a:ext cx="4289133" cy="923330"/>
          </a:xfrm>
          <a:prstGeom prst="rect">
            <a:avLst/>
          </a:prstGeom>
          <a:noFill/>
        </p:spPr>
        <p:txBody>
          <a:bodyPr wrap="square" rtlCol="0">
            <a:spAutoFit/>
          </a:bodyPr>
          <a:lstStyle/>
          <a:p>
            <a:r>
              <a:rPr lang="en-US" b="1" dirty="0">
                <a:solidFill>
                  <a:srgbClr val="0070C0"/>
                </a:solidFill>
              </a:rPr>
              <a:t>What does this probabilistic expression ‘represent’?</a:t>
            </a:r>
          </a:p>
          <a:p>
            <a:r>
              <a:rPr lang="en-US" b="1" dirty="0">
                <a:solidFill>
                  <a:srgbClr val="0070C0"/>
                </a:solidFill>
              </a:rPr>
              <a:t>And what is the ‘answer’ to it?</a:t>
            </a:r>
          </a:p>
        </p:txBody>
      </p:sp>
    </p:spTree>
    <p:extLst>
      <p:ext uri="{BB962C8B-B14F-4D97-AF65-F5344CB8AC3E}">
        <p14:creationId xmlns:p14="http://schemas.microsoft.com/office/powerpoint/2010/main" val="40502549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0621" b="-2542"/>
                          </a:stretch>
                        </a:blipFill>
                      </a:tcPr>
                    </a:tc>
                    <a:tc>
                      <a:txBody>
                        <a:bodyPr/>
                        <a:lstStyle/>
                        <a:p>
                          <a:endParaRPr lang="en-US"/>
                        </a:p>
                      </a:txBody>
                      <a:tcPr>
                        <a:blipFill>
                          <a:blip r:embed="rId3"/>
                          <a:stretch>
                            <a:fillRect l="-100625" t="-100000" r="-1250" b="-303333"/>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250" b="-213793"/>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250" b="-10666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250" b="-10345"/>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312" b="-586667"/>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000" b="-390000"/>
                          </a:stretch>
                        </a:blipFill>
                      </a:tcPr>
                    </a:tc>
                    <a:tc>
                      <a:txBody>
                        <a:bodyPr/>
                        <a:lstStyle/>
                        <a:p>
                          <a:endParaRPr lang="en-US"/>
                        </a:p>
                      </a:txBody>
                      <a:tcPr>
                        <a:blipFill>
                          <a:blip r:embed="rId4"/>
                          <a:stretch>
                            <a:fillRect l="-101250" t="-300000" r="-625" b="-390000"/>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000" b="-303448"/>
                          </a:stretch>
                        </a:blipFill>
                      </a:tcPr>
                    </a:tc>
                    <a:tc>
                      <a:txBody>
                        <a:bodyPr/>
                        <a:lstStyle/>
                        <a:p>
                          <a:endParaRPr lang="en-US"/>
                        </a:p>
                      </a:txBody>
                      <a:tcPr>
                        <a:blipFill>
                          <a:blip r:embed="rId4"/>
                          <a:stretch>
                            <a:fillRect l="-101250" t="-413793" r="-625" b="-303448"/>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000" b="-203448"/>
                          </a:stretch>
                        </a:blipFill>
                      </a:tcPr>
                    </a:tc>
                    <a:tc>
                      <a:txBody>
                        <a:bodyPr/>
                        <a:lstStyle/>
                        <a:p>
                          <a:endParaRPr lang="en-US"/>
                        </a:p>
                      </a:txBody>
                      <a:tcPr>
                        <a:blipFill>
                          <a:blip r:embed="rId4"/>
                          <a:stretch>
                            <a:fillRect l="-101250" t="-513793" r="-625" b="-203448"/>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000" b="-96667"/>
                          </a:stretch>
                        </a:blipFill>
                      </a:tcPr>
                    </a:tc>
                    <a:tc>
                      <a:txBody>
                        <a:bodyPr/>
                        <a:lstStyle/>
                        <a:p>
                          <a:endParaRPr lang="en-US"/>
                        </a:p>
                      </a:txBody>
                      <a:tcPr>
                        <a:blipFill>
                          <a:blip r:embed="rId4"/>
                          <a:stretch>
                            <a:fillRect l="-101250" t="-593333" r="-625" b="-96667"/>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000"/>
                          </a:stretch>
                        </a:blipFill>
                      </a:tcPr>
                    </a:tc>
                    <a:tc>
                      <a:txBody>
                        <a:bodyPr/>
                        <a:lstStyle/>
                        <a:p>
                          <a:endParaRPr lang="en-US"/>
                        </a:p>
                      </a:txBody>
                      <a:tcPr>
                        <a:blipFill>
                          <a:blip r:embed="rId4"/>
                          <a:stretch>
                            <a:fillRect l="-101250" t="-717241" r="-625"/>
                          </a:stretch>
                        </a:blipFill>
                      </a:tcPr>
                    </a:tc>
                    <a:extLst>
                      <a:ext uri="{0D108BD9-81ED-4DB2-BD59-A6C34878D82A}">
                        <a16:rowId xmlns:a16="http://schemas.microsoft.com/office/drawing/2014/main" val="10007"/>
                      </a:ext>
                    </a:extLst>
                  </a:tr>
                </a:tbl>
              </a:graphicData>
            </a:graphic>
          </p:graphicFrame>
        </mc:Fallback>
      </mc:AlternateContent>
      <p:cxnSp>
        <p:nvCxnSpPr>
          <p:cNvPr id="7" name="Straight Arrow Connector 6">
            <a:extLst>
              <a:ext uri="{FF2B5EF4-FFF2-40B4-BE49-F238E27FC236}">
                <a16:creationId xmlns:a16="http://schemas.microsoft.com/office/drawing/2014/main" id="{B80B66A6-672D-E745-9192-9601DE67DE97}"/>
              </a:ext>
            </a:extLst>
          </p:cNvPr>
          <p:cNvCxnSpPr>
            <a:cxnSpLocks/>
          </p:cNvCxnSpPr>
          <p:nvPr/>
        </p:nvCxnSpPr>
        <p:spPr>
          <a:xfrm flipV="1">
            <a:off x="1985963" y="5509652"/>
            <a:ext cx="0" cy="38258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F9B7E9-F71F-B241-9AB3-B5E0B3BDA8D5}"/>
              </a:ext>
            </a:extLst>
          </p:cNvPr>
          <p:cNvSpPr txBox="1"/>
          <p:nvPr/>
        </p:nvSpPr>
        <p:spPr>
          <a:xfrm>
            <a:off x="246213" y="5904541"/>
            <a:ext cx="4846647" cy="646331"/>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Non-bold, italicized </a:t>
            </a:r>
            <a:r>
              <a:rPr lang="en-US" i="1" dirty="0">
                <a:solidFill>
                  <a:schemeClr val="accent5">
                    <a:lumMod val="75000"/>
                  </a:schemeClr>
                </a:solidFill>
                <a:latin typeface="Helvetica" pitchFamily="2" charset="0"/>
              </a:rPr>
              <a:t>P</a:t>
            </a:r>
            <a:r>
              <a:rPr lang="en-US" dirty="0">
                <a:solidFill>
                  <a:schemeClr val="accent5">
                    <a:lumMod val="75000"/>
                  </a:schemeClr>
                </a:solidFill>
                <a:latin typeface="Helvetica" pitchFamily="2" charset="0"/>
              </a:rPr>
              <a:t>. </a:t>
            </a:r>
          </a:p>
          <a:p>
            <a:pPr algn="ctr"/>
            <a:r>
              <a:rPr lang="en-US" dirty="0">
                <a:solidFill>
                  <a:schemeClr val="accent5">
                    <a:lumMod val="75000"/>
                  </a:schemeClr>
                </a:solidFill>
                <a:latin typeface="Helvetica" pitchFamily="2" charset="0"/>
              </a:rPr>
              <a:t>Asking for a single number between 0 and 1.</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9D2801D-49A3-1C42-9995-03DA1AB14AC3}"/>
                  </a:ext>
                </a:extLst>
              </p:cNvPr>
              <p:cNvSpPr txBox="1"/>
              <p:nvPr/>
            </p:nvSpPr>
            <p:spPr>
              <a:xfrm>
                <a:off x="72232" y="5125982"/>
                <a:ext cx="7898606"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i="1">
                              <a:latin typeface="Cambria Math" panose="02040503050406030204" pitchFamily="18" charset="0"/>
                              <a:ea typeface="Linux Libertine" panose="02000503000000000000" pitchFamily="2" charset="0"/>
                              <a:cs typeface="Linux Libertine" panose="02000503000000000000" pitchFamily="2" charset="0"/>
                            </a:rPr>
                          </m:ctrlPr>
                        </m:dPr>
                        <m:e>
                          <m:r>
                            <a:rPr lang="en-US" i="1">
                              <a:latin typeface="Cambria Math" panose="02040503050406030204" pitchFamily="18" charset="0"/>
                              <a:ea typeface="Linux Libertine" panose="02000503000000000000" pitchFamily="2" charset="0"/>
                              <a:cs typeface="Linux Libertine" panose="02000503000000000000" pitchFamily="2" charset="0"/>
                            </a:rPr>
                            <m:t>𝑊𝑒𝑎𝑡h𝑒𝑟</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i="1">
                              <a:latin typeface="Cambria Math" panose="02040503050406030204" pitchFamily="18" charset="0"/>
                              <a:ea typeface="Linux Libertine" panose="02000503000000000000" pitchFamily="2" charset="0"/>
                              <a:cs typeface="Linux Libertine" panose="02000503000000000000" pitchFamily="2" charset="0"/>
                            </a:rPr>
                            <m:t>𝐶𝑎𝑣𝑖𝑡𝑦</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i="1">
                              <a:latin typeface="Cambria Math" panose="02040503050406030204" pitchFamily="18" charset="0"/>
                              <a:ea typeface="Linux Libertine" panose="02000503000000000000" pitchFamily="2" charset="0"/>
                              <a:cs typeface="Linux Libertine" panose="02000503000000000000" pitchFamily="2" charset="0"/>
                            </a:rPr>
                            <m:t>𝑡𝑟𝑢𝑒</m:t>
                          </m:r>
                        </m:e>
                      </m:d>
                      <m:r>
                        <a:rPr lang="en-US" i="1">
                          <a:latin typeface="Cambria Math" panose="02040503050406030204" pitchFamily="18" charset="0"/>
                          <a:ea typeface="Linux Libertine" panose="02000503000000000000" pitchFamily="2" charset="0"/>
                          <a:cs typeface="Linux Libertine" panose="02000503000000000000" pitchFamily="2" charset="0"/>
                        </a:rPr>
                        <m:t>= ?</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pPr algn="ctr"/>
                <a:endParaRPr lang="en-US" dirty="0">
                  <a:latin typeface="Helvetica" pitchFamily="2" charset="0"/>
                </a:endParaRPr>
              </a:p>
            </p:txBody>
          </p:sp>
        </mc:Choice>
        <mc:Fallback>
          <p:sp>
            <p:nvSpPr>
              <p:cNvPr id="12" name="TextBox 11">
                <a:extLst>
                  <a:ext uri="{FF2B5EF4-FFF2-40B4-BE49-F238E27FC236}">
                    <a16:creationId xmlns:a16="http://schemas.microsoft.com/office/drawing/2014/main" id="{49D2801D-49A3-1C42-9995-03DA1AB14AC3}"/>
                  </a:ext>
                </a:extLst>
              </p:cNvPr>
              <p:cNvSpPr txBox="1">
                <a:spLocks noRot="1" noChangeAspect="1" noMove="1" noResize="1" noEditPoints="1" noAdjustHandles="1" noChangeArrowheads="1" noChangeShapeType="1" noTextEdit="1"/>
              </p:cNvSpPr>
              <p:nvPr/>
            </p:nvSpPr>
            <p:spPr>
              <a:xfrm>
                <a:off x="72232" y="5125982"/>
                <a:ext cx="7898606"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3712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9D2801D-49A3-1C42-9995-03DA1AB14AC3}"/>
                  </a:ext>
                </a:extLst>
              </p:cNvPr>
              <p:cNvSpPr txBox="1"/>
              <p:nvPr/>
            </p:nvSpPr>
            <p:spPr>
              <a:xfrm>
                <a:off x="657224" y="5125983"/>
                <a:ext cx="7313613"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i="1">
                              <a:latin typeface="Cambria Math" panose="02040503050406030204" pitchFamily="18" charset="0"/>
                              <a:ea typeface="Linux Libertine" panose="02000503000000000000" pitchFamily="2" charset="0"/>
                              <a:cs typeface="Linux Libertine" panose="02000503000000000000" pitchFamily="2" charset="0"/>
                            </a:rPr>
                          </m:ctrlPr>
                        </m:dPr>
                        <m:e>
                          <m:r>
                            <a:rPr lang="en-US" i="1">
                              <a:latin typeface="Cambria Math" panose="02040503050406030204" pitchFamily="18" charset="0"/>
                              <a:ea typeface="Linux Libertine" panose="02000503000000000000" pitchFamily="2" charset="0"/>
                              <a:cs typeface="Linux Libertine" panose="02000503000000000000" pitchFamily="2" charset="0"/>
                            </a:rPr>
                            <m:t>𝑊𝑒𝑎𝑡h𝑒𝑟</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i="1">
                              <a:latin typeface="Cambria Math" panose="02040503050406030204" pitchFamily="18" charset="0"/>
                              <a:ea typeface="Linux Libertine" panose="02000503000000000000" pitchFamily="2" charset="0"/>
                              <a:cs typeface="Linux Libertine" panose="02000503000000000000" pitchFamily="2" charset="0"/>
                            </a:rPr>
                            <m:t>𝐶𝑎𝑣𝑖𝑡𝑦</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i="1">
                              <a:latin typeface="Cambria Math" panose="02040503050406030204" pitchFamily="18" charset="0"/>
                              <a:ea typeface="Linux Libertine" panose="02000503000000000000" pitchFamily="2" charset="0"/>
                              <a:cs typeface="Linux Libertine" panose="02000503000000000000" pitchFamily="2" charset="0"/>
                            </a:rPr>
                            <m:t>𝑡𝑟𝑢𝑒</m:t>
                          </m:r>
                        </m:e>
                      </m:d>
                      <m:r>
                        <a:rPr lang="en-US" i="1">
                          <a:latin typeface="Cambria Math" panose="02040503050406030204" pitchFamily="18" charset="0"/>
                          <a:ea typeface="Linux Libertine" panose="02000503000000000000" pitchFamily="2" charset="0"/>
                          <a:cs typeface="Linux Libertine" panose="02000503000000000000" pitchFamily="2" charset="0"/>
                        </a:rPr>
                        <m:t>= ?</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pPr algn="ctr"/>
                <a:endParaRPr lang="en-US" dirty="0">
                  <a:latin typeface="Helvetica" pitchFamily="2" charset="0"/>
                </a:endParaRPr>
              </a:p>
            </p:txBody>
          </p:sp>
        </mc:Choice>
        <mc:Fallback>
          <p:sp>
            <p:nvSpPr>
              <p:cNvPr id="12" name="TextBox 11">
                <a:extLst>
                  <a:ext uri="{FF2B5EF4-FFF2-40B4-BE49-F238E27FC236}">
                    <a16:creationId xmlns:a16="http://schemas.microsoft.com/office/drawing/2014/main" id="{49D2801D-49A3-1C42-9995-03DA1AB14AC3}"/>
                  </a:ext>
                </a:extLst>
              </p:cNvPr>
              <p:cNvSpPr txBox="1">
                <a:spLocks noRot="1" noChangeAspect="1" noMove="1" noResize="1" noEditPoints="1" noAdjustHandles="1" noChangeArrowheads="1" noChangeShapeType="1" noTextEdit="1"/>
              </p:cNvSpPr>
              <p:nvPr/>
            </p:nvSpPr>
            <p:spPr>
              <a:xfrm>
                <a:off x="657224" y="5125983"/>
                <a:ext cx="7313613" cy="646331"/>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extLst>
                  <p:ext uri="{D42A27DB-BD31-4B8C-83A1-F6EECF244321}">
                    <p14:modId xmlns:p14="http://schemas.microsoft.com/office/powerpoint/2010/main" val="4196798100"/>
                  </p:ext>
                </p:extLst>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extLst>
                  <p:ext uri="{D42A27DB-BD31-4B8C-83A1-F6EECF244321}">
                    <p14:modId xmlns:p14="http://schemas.microsoft.com/office/powerpoint/2010/main" val="4196798100"/>
                  </p:ext>
                </p:extLst>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4"/>
                          <a:stretch>
                            <a:fillRect t="-25424" r="-101242" b="-3390"/>
                          </a:stretch>
                        </a:blipFill>
                      </a:tcPr>
                    </a:tc>
                    <a:tc>
                      <a:txBody>
                        <a:bodyPr/>
                        <a:lstStyle/>
                        <a:p>
                          <a:endParaRPr lang="en-US"/>
                        </a:p>
                      </a:txBody>
                      <a:tcPr>
                        <a:blipFill>
                          <a:blip r:embed="rId4"/>
                          <a:stretch>
                            <a:fillRect l="-100625" t="-100000" r="-1875" b="-306667"/>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4"/>
                          <a:stretch>
                            <a:fillRect l="-100625" t="-206897" r="-1875" b="-217241"/>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4"/>
                          <a:stretch>
                            <a:fillRect l="-100625" t="-296667" r="-1875" b="-110000"/>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4"/>
                          <a:stretch>
                            <a:fillRect l="-100625" t="-410345" r="-1875" b="-13793"/>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24102962"/>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24102962"/>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5"/>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5"/>
                          <a:stretch>
                            <a:fillRect l="-621" t="-300000" r="-100621" b="-393333"/>
                          </a:stretch>
                        </a:blipFill>
                      </a:tcPr>
                    </a:tc>
                    <a:tc>
                      <a:txBody>
                        <a:bodyPr/>
                        <a:lstStyle/>
                        <a:p>
                          <a:endParaRPr lang="en-US"/>
                        </a:p>
                      </a:txBody>
                      <a:tcPr>
                        <a:blipFill>
                          <a:blip r:embed="rId5"/>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5"/>
                          <a:stretch>
                            <a:fillRect l="-621" t="-413793" r="-100621" b="-306897"/>
                          </a:stretch>
                        </a:blipFill>
                      </a:tcPr>
                    </a:tc>
                    <a:tc>
                      <a:txBody>
                        <a:bodyPr/>
                        <a:lstStyle/>
                        <a:p>
                          <a:endParaRPr lang="en-US"/>
                        </a:p>
                      </a:txBody>
                      <a:tcPr>
                        <a:blipFill>
                          <a:blip r:embed="rId5"/>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5"/>
                          <a:stretch>
                            <a:fillRect l="-621" t="-513793" r="-100621" b="-206897"/>
                          </a:stretch>
                        </a:blipFill>
                      </a:tcPr>
                    </a:tc>
                    <a:tc>
                      <a:txBody>
                        <a:bodyPr/>
                        <a:lstStyle/>
                        <a:p>
                          <a:endParaRPr lang="en-US"/>
                        </a:p>
                      </a:txBody>
                      <a:tcPr>
                        <a:blipFill>
                          <a:blip r:embed="rId5"/>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5"/>
                          <a:stretch>
                            <a:fillRect l="-621" t="-593333" r="-100621" b="-100000"/>
                          </a:stretch>
                        </a:blipFill>
                      </a:tcPr>
                    </a:tc>
                    <a:tc>
                      <a:txBody>
                        <a:bodyPr/>
                        <a:lstStyle/>
                        <a:p>
                          <a:endParaRPr lang="en-US"/>
                        </a:p>
                      </a:txBody>
                      <a:tcPr>
                        <a:blipFill>
                          <a:blip r:embed="rId5"/>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5"/>
                          <a:stretch>
                            <a:fillRect l="-621" t="-717241" r="-100621" b="-3448"/>
                          </a:stretch>
                        </a:blipFill>
                      </a:tcPr>
                    </a:tc>
                    <a:tc>
                      <a:txBody>
                        <a:bodyPr/>
                        <a:lstStyle/>
                        <a:p>
                          <a:endParaRPr lang="en-US"/>
                        </a:p>
                      </a:txBody>
                      <a:tcPr>
                        <a:blipFill>
                          <a:blip r:embed="rId5"/>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p:sp>
        <p:nvSpPr>
          <p:cNvPr id="11" name="TextBox 10">
            <a:extLst>
              <a:ext uri="{FF2B5EF4-FFF2-40B4-BE49-F238E27FC236}">
                <a16:creationId xmlns:a16="http://schemas.microsoft.com/office/drawing/2014/main" id="{8AF9B7E9-F71F-B241-9AB3-B5E0B3BDA8D5}"/>
              </a:ext>
            </a:extLst>
          </p:cNvPr>
          <p:cNvSpPr txBox="1"/>
          <p:nvPr/>
        </p:nvSpPr>
        <p:spPr>
          <a:xfrm>
            <a:off x="1066799" y="5900224"/>
            <a:ext cx="4517985" cy="646331"/>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Asking about a specific value for the Weather variable (see table for highlights).</a:t>
            </a:r>
          </a:p>
        </p:txBody>
      </p:sp>
      <p:sp>
        <p:nvSpPr>
          <p:cNvPr id="4" name="Right Brace 3">
            <a:extLst>
              <a:ext uri="{FF2B5EF4-FFF2-40B4-BE49-F238E27FC236}">
                <a16:creationId xmlns:a16="http://schemas.microsoft.com/office/drawing/2014/main" id="{395235ED-5BBD-6846-A023-D5E0A0E5D6D7}"/>
              </a:ext>
            </a:extLst>
          </p:cNvPr>
          <p:cNvSpPr/>
          <p:nvPr/>
        </p:nvSpPr>
        <p:spPr>
          <a:xfrm rot="5400000">
            <a:off x="3000496" y="4842931"/>
            <a:ext cx="646330" cy="1753727"/>
          </a:xfrm>
          <a:prstGeom prst="rightBrace">
            <a:avLst>
              <a:gd name="adj1" fmla="val 8333"/>
              <a:gd name="adj2" fmla="val 46992"/>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F7C5C6-6789-4FC6-8A64-936AD519DDEA}"/>
              </a:ext>
            </a:extLst>
          </p:cNvPr>
          <p:cNvSpPr/>
          <p:nvPr/>
        </p:nvSpPr>
        <p:spPr>
          <a:xfrm>
            <a:off x="3871831" y="4346299"/>
            <a:ext cx="6018757" cy="371745"/>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312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9D2801D-49A3-1C42-9995-03DA1AB14AC3}"/>
                  </a:ext>
                </a:extLst>
              </p:cNvPr>
              <p:cNvSpPr txBox="1"/>
              <p:nvPr/>
            </p:nvSpPr>
            <p:spPr>
              <a:xfrm>
                <a:off x="657224" y="5125983"/>
                <a:ext cx="7313613"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i="1">
                              <a:latin typeface="Cambria Math" panose="02040503050406030204" pitchFamily="18" charset="0"/>
                              <a:ea typeface="Linux Libertine" panose="02000503000000000000" pitchFamily="2" charset="0"/>
                              <a:cs typeface="Linux Libertine" panose="02000503000000000000" pitchFamily="2" charset="0"/>
                            </a:rPr>
                          </m:ctrlPr>
                        </m:dPr>
                        <m:e>
                          <m:r>
                            <a:rPr lang="en-US" i="1">
                              <a:latin typeface="Cambria Math" panose="02040503050406030204" pitchFamily="18" charset="0"/>
                              <a:ea typeface="Linux Libertine" panose="02000503000000000000" pitchFamily="2" charset="0"/>
                              <a:cs typeface="Linux Libertine" panose="02000503000000000000" pitchFamily="2" charset="0"/>
                            </a:rPr>
                            <m:t>𝑊𝑒𝑎𝑡h𝑒𝑟</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i="1">
                              <a:latin typeface="Cambria Math" panose="02040503050406030204" pitchFamily="18" charset="0"/>
                              <a:ea typeface="Linux Libertine" panose="02000503000000000000" pitchFamily="2" charset="0"/>
                              <a:cs typeface="Linux Libertine" panose="02000503000000000000" pitchFamily="2" charset="0"/>
                            </a:rPr>
                            <m:t>𝐶𝑎𝑣𝑖𝑡𝑦</m:t>
                          </m:r>
                          <m:r>
                            <a:rPr lang="en-US" i="1">
                              <a:latin typeface="Cambria Math" panose="02040503050406030204" pitchFamily="18" charset="0"/>
                              <a:ea typeface="Linux Libertine" panose="02000503000000000000" pitchFamily="2" charset="0"/>
                              <a:cs typeface="Linux Libertine" panose="02000503000000000000" pitchFamily="2" charset="0"/>
                            </a:rPr>
                            <m:t>=</m:t>
                          </m:r>
                          <m:r>
                            <a:rPr lang="en-US" i="1">
                              <a:latin typeface="Cambria Math" panose="02040503050406030204" pitchFamily="18" charset="0"/>
                              <a:ea typeface="Linux Libertine" panose="02000503000000000000" pitchFamily="2" charset="0"/>
                              <a:cs typeface="Linux Libertine" panose="02000503000000000000" pitchFamily="2" charset="0"/>
                            </a:rPr>
                            <m:t>𝑡𝑟𝑢𝑒</m:t>
                          </m:r>
                        </m:e>
                      </m:d>
                      <m:r>
                        <a:rPr lang="en-US" i="1">
                          <a:latin typeface="Cambria Math" panose="02040503050406030204" pitchFamily="18" charset="0"/>
                          <a:ea typeface="Linux Libertine" panose="02000503000000000000" pitchFamily="2" charset="0"/>
                          <a:cs typeface="Linux Libertine" panose="02000503000000000000" pitchFamily="2" charset="0"/>
                        </a:rPr>
                        <m:t>= ?</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pPr algn="ctr"/>
                <a:endParaRPr lang="en-US" dirty="0">
                  <a:latin typeface="Helvetica" pitchFamily="2" charset="0"/>
                </a:endParaRPr>
              </a:p>
            </p:txBody>
          </p:sp>
        </mc:Choice>
        <mc:Fallback>
          <p:sp>
            <p:nvSpPr>
              <p:cNvPr id="12" name="TextBox 11">
                <a:extLst>
                  <a:ext uri="{FF2B5EF4-FFF2-40B4-BE49-F238E27FC236}">
                    <a16:creationId xmlns:a16="http://schemas.microsoft.com/office/drawing/2014/main" id="{49D2801D-49A3-1C42-9995-03DA1AB14AC3}"/>
                  </a:ext>
                </a:extLst>
              </p:cNvPr>
              <p:cNvSpPr txBox="1">
                <a:spLocks noRot="1" noChangeAspect="1" noMove="1" noResize="1" noEditPoints="1" noAdjustHandles="1" noChangeArrowheads="1" noChangeShapeType="1" noTextEdit="1"/>
              </p:cNvSpPr>
              <p:nvPr/>
            </p:nvSpPr>
            <p:spPr>
              <a:xfrm>
                <a:off x="657224" y="5125983"/>
                <a:ext cx="7313613" cy="646331"/>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extLst>
                  <p:ext uri="{D42A27DB-BD31-4B8C-83A1-F6EECF244321}">
                    <p14:modId xmlns:p14="http://schemas.microsoft.com/office/powerpoint/2010/main" val="3710717276"/>
                  </p:ext>
                </p:extLst>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extLst>
                  <p:ext uri="{D42A27DB-BD31-4B8C-83A1-F6EECF244321}">
                    <p14:modId xmlns:p14="http://schemas.microsoft.com/office/powerpoint/2010/main" val="3710717276"/>
                  </p:ext>
                </p:extLst>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4"/>
                          <a:stretch>
                            <a:fillRect t="-25424" r="-100621" b="-2542"/>
                          </a:stretch>
                        </a:blipFill>
                      </a:tcPr>
                    </a:tc>
                    <a:tc>
                      <a:txBody>
                        <a:bodyPr/>
                        <a:lstStyle/>
                        <a:p>
                          <a:endParaRPr lang="en-US"/>
                        </a:p>
                      </a:txBody>
                      <a:tcPr>
                        <a:blipFill>
                          <a:blip r:embed="rId4"/>
                          <a:stretch>
                            <a:fillRect l="-100625" t="-100000" r="-1250" b="-303333"/>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4"/>
                          <a:stretch>
                            <a:fillRect l="-100625" t="-206897" r="-1250" b="-213793"/>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4"/>
                          <a:stretch>
                            <a:fillRect l="-100625" t="-296667" r="-1250" b="-10666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4"/>
                          <a:stretch>
                            <a:fillRect l="-100625" t="-410345" r="-1250" b="-10345"/>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2238636808"/>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2238636808"/>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5"/>
                          <a:stretch>
                            <a:fillRect l="-312" t="-103333" r="-312" b="-586667"/>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5"/>
                          <a:stretch>
                            <a:fillRect l="-621" t="-300000" r="-100000" b="-390000"/>
                          </a:stretch>
                        </a:blipFill>
                      </a:tcPr>
                    </a:tc>
                    <a:tc>
                      <a:txBody>
                        <a:bodyPr/>
                        <a:lstStyle/>
                        <a:p>
                          <a:endParaRPr lang="en-US"/>
                        </a:p>
                      </a:txBody>
                      <a:tcPr>
                        <a:blipFill>
                          <a:blip r:embed="rId5"/>
                          <a:stretch>
                            <a:fillRect l="-101250" t="-300000" r="-625" b="-390000"/>
                          </a:stretch>
                        </a:blipFill>
                      </a:tcPr>
                    </a:tc>
                    <a:extLst>
                      <a:ext uri="{0D108BD9-81ED-4DB2-BD59-A6C34878D82A}">
                        <a16:rowId xmlns:a16="http://schemas.microsoft.com/office/drawing/2014/main" val="10003"/>
                      </a:ext>
                    </a:extLst>
                  </a:tr>
                  <a:tr h="370840">
                    <a:tc>
                      <a:txBody>
                        <a:bodyPr/>
                        <a:lstStyle/>
                        <a:p>
                          <a:endParaRPr lang="en-US"/>
                        </a:p>
                      </a:txBody>
                      <a:tcPr>
                        <a:blipFill>
                          <a:blip r:embed="rId5"/>
                          <a:stretch>
                            <a:fillRect l="-621" t="-413793" r="-100000" b="-303448"/>
                          </a:stretch>
                        </a:blipFill>
                      </a:tcPr>
                    </a:tc>
                    <a:tc>
                      <a:txBody>
                        <a:bodyPr/>
                        <a:lstStyle/>
                        <a:p>
                          <a:endParaRPr lang="en-US"/>
                        </a:p>
                      </a:txBody>
                      <a:tcPr>
                        <a:blipFill>
                          <a:blip r:embed="rId5"/>
                          <a:stretch>
                            <a:fillRect l="-101250" t="-413793" r="-625" b="-303448"/>
                          </a:stretch>
                        </a:blipFill>
                      </a:tcPr>
                    </a:tc>
                    <a:extLst>
                      <a:ext uri="{0D108BD9-81ED-4DB2-BD59-A6C34878D82A}">
                        <a16:rowId xmlns:a16="http://schemas.microsoft.com/office/drawing/2014/main" val="10004"/>
                      </a:ext>
                    </a:extLst>
                  </a:tr>
                  <a:tr h="370840">
                    <a:tc>
                      <a:txBody>
                        <a:bodyPr/>
                        <a:lstStyle/>
                        <a:p>
                          <a:endParaRPr lang="en-US"/>
                        </a:p>
                      </a:txBody>
                      <a:tcPr>
                        <a:blipFill>
                          <a:blip r:embed="rId5"/>
                          <a:stretch>
                            <a:fillRect l="-621" t="-513793" r="-100000" b="-203448"/>
                          </a:stretch>
                        </a:blipFill>
                      </a:tcPr>
                    </a:tc>
                    <a:tc>
                      <a:txBody>
                        <a:bodyPr/>
                        <a:lstStyle/>
                        <a:p>
                          <a:endParaRPr lang="en-US"/>
                        </a:p>
                      </a:txBody>
                      <a:tcPr>
                        <a:blipFill>
                          <a:blip r:embed="rId5"/>
                          <a:stretch>
                            <a:fillRect l="-101250" t="-513793" r="-625" b="-203448"/>
                          </a:stretch>
                        </a:blipFill>
                      </a:tcPr>
                    </a:tc>
                    <a:extLst>
                      <a:ext uri="{0D108BD9-81ED-4DB2-BD59-A6C34878D82A}">
                        <a16:rowId xmlns:a16="http://schemas.microsoft.com/office/drawing/2014/main" val="10005"/>
                      </a:ext>
                    </a:extLst>
                  </a:tr>
                  <a:tr h="370840">
                    <a:tc>
                      <a:txBody>
                        <a:bodyPr/>
                        <a:lstStyle/>
                        <a:p>
                          <a:endParaRPr lang="en-US"/>
                        </a:p>
                      </a:txBody>
                      <a:tcPr>
                        <a:blipFill>
                          <a:blip r:embed="rId5"/>
                          <a:stretch>
                            <a:fillRect l="-621" t="-593333" r="-100000" b="-96667"/>
                          </a:stretch>
                        </a:blipFill>
                      </a:tcPr>
                    </a:tc>
                    <a:tc>
                      <a:txBody>
                        <a:bodyPr/>
                        <a:lstStyle/>
                        <a:p>
                          <a:endParaRPr lang="en-US"/>
                        </a:p>
                      </a:txBody>
                      <a:tcPr>
                        <a:blipFill>
                          <a:blip r:embed="rId5"/>
                          <a:stretch>
                            <a:fillRect l="-101250" t="-593333" r="-625" b="-96667"/>
                          </a:stretch>
                        </a:blipFill>
                      </a:tcPr>
                    </a:tc>
                    <a:extLst>
                      <a:ext uri="{0D108BD9-81ED-4DB2-BD59-A6C34878D82A}">
                        <a16:rowId xmlns:a16="http://schemas.microsoft.com/office/drawing/2014/main" val="10006"/>
                      </a:ext>
                    </a:extLst>
                  </a:tr>
                  <a:tr h="370840">
                    <a:tc>
                      <a:txBody>
                        <a:bodyPr/>
                        <a:lstStyle/>
                        <a:p>
                          <a:endParaRPr lang="en-US"/>
                        </a:p>
                      </a:txBody>
                      <a:tcPr>
                        <a:blipFill>
                          <a:blip r:embed="rId5"/>
                          <a:stretch>
                            <a:fillRect l="-621" t="-717241" r="-100000"/>
                          </a:stretch>
                        </a:blipFill>
                      </a:tcPr>
                    </a:tc>
                    <a:tc>
                      <a:txBody>
                        <a:bodyPr/>
                        <a:lstStyle/>
                        <a:p>
                          <a:endParaRPr lang="en-US"/>
                        </a:p>
                      </a:txBody>
                      <a:tcPr>
                        <a:blipFill>
                          <a:blip r:embed="rId5"/>
                          <a:stretch>
                            <a:fillRect l="-101250" t="-717241" r="-625"/>
                          </a:stretch>
                        </a:blipFill>
                      </a:tcPr>
                    </a:tc>
                    <a:extLst>
                      <a:ext uri="{0D108BD9-81ED-4DB2-BD59-A6C34878D82A}">
                        <a16:rowId xmlns:a16="http://schemas.microsoft.com/office/drawing/2014/main" val="10007"/>
                      </a:ext>
                    </a:extLst>
                  </a:tr>
                </a:tbl>
              </a:graphicData>
            </a:graphic>
          </p:graphicFrame>
        </mc:Fallback>
      </mc:AlternateContent>
      <p:sp>
        <p:nvSpPr>
          <p:cNvPr id="11" name="TextBox 10">
            <a:extLst>
              <a:ext uri="{FF2B5EF4-FFF2-40B4-BE49-F238E27FC236}">
                <a16:creationId xmlns:a16="http://schemas.microsoft.com/office/drawing/2014/main" id="{8AF9B7E9-F71F-B241-9AB3-B5E0B3BDA8D5}"/>
              </a:ext>
            </a:extLst>
          </p:cNvPr>
          <p:cNvSpPr txBox="1"/>
          <p:nvPr/>
        </p:nvSpPr>
        <p:spPr>
          <a:xfrm>
            <a:off x="3107930" y="5951455"/>
            <a:ext cx="8017269" cy="646331"/>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Asking about a specific value for Cavity variable as well (see table for highlights).</a:t>
            </a:r>
          </a:p>
        </p:txBody>
      </p:sp>
      <p:sp>
        <p:nvSpPr>
          <p:cNvPr id="4" name="Right Brace 3">
            <a:extLst>
              <a:ext uri="{FF2B5EF4-FFF2-40B4-BE49-F238E27FC236}">
                <a16:creationId xmlns:a16="http://schemas.microsoft.com/office/drawing/2014/main" id="{395235ED-5BBD-6846-A023-D5E0A0E5D6D7}"/>
              </a:ext>
            </a:extLst>
          </p:cNvPr>
          <p:cNvSpPr/>
          <p:nvPr/>
        </p:nvSpPr>
        <p:spPr>
          <a:xfrm rot="5400000">
            <a:off x="4875931" y="5007339"/>
            <a:ext cx="646330" cy="1422334"/>
          </a:xfrm>
          <a:prstGeom prst="rightBrace">
            <a:avLst>
              <a:gd name="adj1" fmla="val 8333"/>
              <a:gd name="adj2" fmla="val 46992"/>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5ABF050-0DED-4DBE-A407-5D9B5192ABE5}"/>
              </a:ext>
            </a:extLst>
          </p:cNvPr>
          <p:cNvSpPr/>
          <p:nvPr/>
        </p:nvSpPr>
        <p:spPr>
          <a:xfrm>
            <a:off x="3871831" y="4295068"/>
            <a:ext cx="6102432" cy="455231"/>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D5880A-B5BA-43A4-93AA-08A1C660AC6C}"/>
              </a:ext>
            </a:extLst>
          </p:cNvPr>
          <p:cNvSpPr/>
          <p:nvPr/>
        </p:nvSpPr>
        <p:spPr>
          <a:xfrm rot="16200000">
            <a:off x="6013450" y="3109172"/>
            <a:ext cx="1854202" cy="2060575"/>
          </a:xfrm>
          <a:prstGeom prst="rect">
            <a:avLst/>
          </a:prstGeom>
          <a:solidFill>
            <a:srgbClr val="0070C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1554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3D10-8F1A-0A4F-B881-3AEC7336F438}"/>
              </a:ext>
            </a:extLst>
          </p:cNvPr>
          <p:cNvSpPr>
            <a:spLocks noGrp="1"/>
          </p:cNvSpPr>
          <p:nvPr>
            <p:ph type="title"/>
          </p:nvPr>
        </p:nvSpPr>
        <p:spPr/>
        <p:txBody>
          <a:bodyPr/>
          <a:lstStyle/>
          <a:p>
            <a:r>
              <a:rPr lang="en-US" dirty="0">
                <a:latin typeface="Helvetica" pitchFamily="2" charset="0"/>
              </a:rPr>
              <a:t>Probability Notation</a:t>
            </a:r>
          </a:p>
        </p:txBody>
      </p:sp>
      <p:sp>
        <p:nvSpPr>
          <p:cNvPr id="3" name="Content Placeholder 2">
            <a:extLst>
              <a:ext uri="{FF2B5EF4-FFF2-40B4-BE49-F238E27FC236}">
                <a16:creationId xmlns:a16="http://schemas.microsoft.com/office/drawing/2014/main" id="{EA0A034E-28F8-AA4F-920F-EAD2DD597D90}"/>
              </a:ext>
            </a:extLst>
          </p:cNvPr>
          <p:cNvSpPr>
            <a:spLocks noGrp="1"/>
          </p:cNvSpPr>
          <p:nvPr>
            <p:ph idx="1"/>
          </p:nvPr>
        </p:nvSpPr>
        <p:spPr/>
        <p:txBody>
          <a:bodyPr>
            <a:normAutofit/>
          </a:bodyPr>
          <a:lstStyle/>
          <a:p>
            <a:pPr marL="0" indent="0">
              <a:buNone/>
            </a:pPr>
            <a:r>
              <a:rPr lang="en-US" sz="2400" b="1" dirty="0">
                <a:latin typeface="Helvetica" pitchFamily="2" charset="0"/>
              </a:rPr>
              <a:t>       P</a:t>
            </a:r>
            <a:r>
              <a:rPr lang="en-US" sz="2400" dirty="0">
                <a:latin typeface="Helvetica" pitchFamily="2" charset="0"/>
              </a:rPr>
              <a:t>(</a:t>
            </a:r>
            <a:r>
              <a:rPr lang="en-US" sz="2400" i="1" dirty="0">
                <a:latin typeface="Helvetica" pitchFamily="2" charset="0"/>
              </a:rPr>
              <a:t>Weather</a:t>
            </a:r>
            <a:r>
              <a:rPr lang="en-US" sz="2400" dirty="0">
                <a:latin typeface="Helvetica" pitchFamily="2" charset="0"/>
              </a:rPr>
              <a:t>, </a:t>
            </a:r>
            <a:r>
              <a:rPr lang="en-US" sz="2400" i="1" dirty="0">
                <a:latin typeface="Helvetica" pitchFamily="2" charset="0"/>
              </a:rPr>
              <a:t>Cavity</a:t>
            </a:r>
            <a:r>
              <a:rPr lang="en-US" sz="2400" dirty="0">
                <a:latin typeface="Helvetica" pitchFamily="2" charset="0"/>
              </a:rPr>
              <a:t>) = </a:t>
            </a:r>
          </a:p>
          <a:p>
            <a:pPr marL="0" indent="0">
              <a:buNone/>
            </a:pPr>
            <a:endParaRPr lang="en-US" sz="2400" dirty="0">
              <a:solidFill>
                <a:srgbClr val="FF0000"/>
              </a:solidFill>
              <a:latin typeface="Helvetica"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𝑊𝑒𝑎𝑡h𝑒𝑟</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𝑠𝑢𝑛𝑛𝑦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𝑟𝑎𝑖𝑛𝑦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𝑐𝑙𝑜𝑢𝑑𝑦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𝑠𝑛𝑜𝑤𝑦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a:extLst>
                  <a:ext uri="{FF2B5EF4-FFF2-40B4-BE49-F238E27FC236}">
                    <a16:creationId xmlns:a16="http://schemas.microsoft.com/office/drawing/2014/main" id="{68913D5C-BB0C-3847-8048-6D047E68E04D}"/>
                  </a:ext>
                </a:extLst>
              </p:cNvPr>
              <p:cNvGraphicFramePr>
                <a:graphicFrameLocks noGrp="1"/>
              </p:cNvGraphicFramePr>
              <p:nvPr/>
            </p:nvGraphicFramePr>
            <p:xfrm>
              <a:off x="1839831" y="3212361"/>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Value</a:t>
                          </a:r>
                        </a:p>
                      </a:txBody>
                      <a:tcPr/>
                    </a:tc>
                    <a:extLst>
                      <a:ext uri="{0D108BD9-81ED-4DB2-BD59-A6C34878D82A}">
                        <a16:rowId xmlns:a16="http://schemas.microsoft.com/office/drawing/2014/main" val="10000"/>
                      </a:ext>
                    </a:extLst>
                  </a:tr>
                  <a:tr h="370840">
                    <a:tc rowSpan="4">
                      <a:txBody>
                        <a:bodyPr/>
                        <a:lstStyle/>
                        <a:p>
                          <a:endParaRPr lang="en-US"/>
                        </a:p>
                      </a:txBody>
                      <a:tcPr anchor="ctr">
                        <a:blipFill>
                          <a:blip r:embed="rId3"/>
                          <a:stretch>
                            <a:fillRect t="-25424" r="-100621" b="-2542"/>
                          </a:stretch>
                        </a:blipFill>
                      </a:tcPr>
                    </a:tc>
                    <a:tc>
                      <a:txBody>
                        <a:bodyPr/>
                        <a:lstStyle/>
                        <a:p>
                          <a:endParaRPr lang="en-US"/>
                        </a:p>
                      </a:txBody>
                      <a:tcPr>
                        <a:blipFill>
                          <a:blip r:embed="rId3"/>
                          <a:stretch>
                            <a:fillRect l="-100625" t="-100000" r="-1250" b="-303333"/>
                          </a:stretch>
                        </a:blipFill>
                      </a:tcPr>
                    </a:tc>
                    <a:extLst>
                      <a:ext uri="{0D108BD9-81ED-4DB2-BD59-A6C34878D82A}">
                        <a16:rowId xmlns:a16="http://schemas.microsoft.com/office/drawing/2014/main" val="10001"/>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06897" r="-1250" b="-213793"/>
                          </a:stretch>
                        </a:blipFill>
                      </a:tcPr>
                    </a:tc>
                    <a:extLst>
                      <a:ext uri="{0D108BD9-81ED-4DB2-BD59-A6C34878D82A}">
                        <a16:rowId xmlns:a16="http://schemas.microsoft.com/office/drawing/2014/main" val="10002"/>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296667" r="-1250" b="-106667"/>
                          </a:stretch>
                        </a:blipFill>
                      </a:tcPr>
                    </a:tc>
                    <a:extLst>
                      <a:ext uri="{0D108BD9-81ED-4DB2-BD59-A6C34878D82A}">
                        <a16:rowId xmlns:a16="http://schemas.microsoft.com/office/drawing/2014/main" val="10003"/>
                      </a:ext>
                    </a:extLst>
                  </a:tr>
                  <a:tr h="370840">
                    <a:tc v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endParaRPr lang="en-US"/>
                        </a:p>
                      </a:txBody>
                      <a:tcPr>
                        <a:blipFill>
                          <a:blip r:embed="rId3"/>
                          <a:stretch>
                            <a:fillRect l="-100625" t="-410345" r="-1250" b="-10345"/>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1089128287"/>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Linux Libertine" panose="02000503000000000000" pitchFamily="2" charset="0"/>
                                    <a:cs typeface="Linux Libertine" panose="02000503000000000000" pitchFamily="2" charset="0"/>
                                  </a:rPr>
                                  <m:t>𝐶𝑎𝑣𝑖𝑡𝑦</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𝑡𝑟𝑢𝑒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𝑓𝑎𝑙𝑠𝑒</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0.120</m:t>
                                </m:r>
                              </m:oMath>
                            </m:oMathPara>
                          </a14:m>
                          <a:endParaRPr lang="en-US"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0.480</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0.020</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0.080</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ea typeface="Linux Libertine" panose="02000503000000000000" pitchFamily="2" charset="0"/>
                                    <a:cs typeface="Linux Libertine" panose="02000503000000000000" pitchFamily="2" charset="0"/>
                                  </a:rPr>
                                  <m:t>0.058</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0.232</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solidFill>
                          <a:srgbClr val="CBCCCF"/>
                        </a:solidFill>
                      </a:tcPr>
                    </a:tc>
                    <a:extLst>
                      <a:ext uri="{0D108BD9-81ED-4DB2-BD59-A6C34878D82A}">
                        <a16:rowId xmlns:a16="http://schemas.microsoft.com/office/drawing/2014/main" val="10006"/>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0.002</m:t>
                                </m:r>
                              </m:oMath>
                            </m:oMathPara>
                          </a14:m>
                          <a:endParaRPr lang="en-US" dirty="0">
                            <a:solidFill>
                              <a:schemeClr val="tx1"/>
                            </a:solidFill>
                            <a:latin typeface="Linux Libertine" panose="02000503000000000000" pitchFamily="2" charset="0"/>
                            <a:ea typeface="Linux Libertine" panose="02000503000000000000" pitchFamily="2" charset="0"/>
                            <a:cs typeface="Linux Libertine" panose="02000503000000000000"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0.008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7"/>
                      </a:ext>
                    </a:extLst>
                  </a:tr>
                </a:tbl>
              </a:graphicData>
            </a:graphic>
          </p:graphicFrame>
        </mc:Choice>
        <mc:Fallback>
          <p:graphicFrame>
            <p:nvGraphicFramePr>
              <p:cNvPr id="9" name="Table 8">
                <a:extLst>
                  <a:ext uri="{FF2B5EF4-FFF2-40B4-BE49-F238E27FC236}">
                    <a16:creationId xmlns:a16="http://schemas.microsoft.com/office/drawing/2014/main" id="{B60D15B1-3F42-8E43-A652-B5D7EBC7366C}"/>
                  </a:ext>
                </a:extLst>
              </p:cNvPr>
              <p:cNvGraphicFramePr>
                <a:graphicFrameLocks noGrp="1"/>
              </p:cNvGraphicFramePr>
              <p:nvPr>
                <p:extLst>
                  <p:ext uri="{D42A27DB-BD31-4B8C-83A1-F6EECF244321}">
                    <p14:modId xmlns:p14="http://schemas.microsoft.com/office/powerpoint/2010/main" val="1089128287"/>
                  </p:ext>
                </p:extLst>
              </p:nvPr>
            </p:nvGraphicFramePr>
            <p:xfrm>
              <a:off x="5910263" y="2103120"/>
              <a:ext cx="4064000" cy="296672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gridSpan="2">
                      <a:txBody>
                        <a:bodyPr/>
                        <a:lstStyle/>
                        <a:p>
                          <a:pPr algn="ctr"/>
                          <a:r>
                            <a:rPr lang="en-US" dirty="0">
                              <a:latin typeface="Linux Libertine" panose="02000503000000000000" pitchFamily="2" charset="0"/>
                              <a:ea typeface="Linux Libertine" panose="02000503000000000000" pitchFamily="2" charset="0"/>
                              <a:cs typeface="Linux Libertine" panose="02000503000000000000" pitchFamily="2" charset="0"/>
                            </a:rPr>
                            <a:t>Variable</a:t>
                          </a:r>
                        </a:p>
                      </a:txBody>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0"/>
                      </a:ext>
                    </a:extLst>
                  </a:tr>
                  <a:tr h="370840">
                    <a:tc gridSpan="2">
                      <a:txBody>
                        <a:bodyPr/>
                        <a:lstStyle/>
                        <a:p>
                          <a:endParaRPr lang="en-US"/>
                        </a:p>
                      </a:txBody>
                      <a:tcPr>
                        <a:blipFill>
                          <a:blip r:embed="rId4"/>
                          <a:stretch>
                            <a:fillRect l="-312" t="-103333" r="-623" b="-590000"/>
                          </a:stretch>
                        </a:blip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1"/>
                      </a:ext>
                    </a:extLst>
                  </a:tr>
                  <a:tr h="370840">
                    <a:tc gridSpan="2">
                      <a:txBody>
                        <a:bodyPr/>
                        <a:lstStyle/>
                        <a:p>
                          <a:pPr algn="ctr"/>
                          <a:r>
                            <a:rPr lang="en-US" b="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rPr>
                            <a:t>Value</a:t>
                          </a:r>
                        </a:p>
                      </a:txBody>
                      <a:tcPr>
                        <a:solidFill>
                          <a:srgbClr val="002245"/>
                        </a:solidFill>
                      </a:tcPr>
                    </a:tc>
                    <a:tc hMerge="1">
                      <a:txBody>
                        <a:bodyPr/>
                        <a:lstStyle/>
                        <a:p>
                          <a:pPr algn="ct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txBody>
                      <a:tcPr/>
                    </a:tc>
                    <a:extLst>
                      <a:ext uri="{0D108BD9-81ED-4DB2-BD59-A6C34878D82A}">
                        <a16:rowId xmlns:a16="http://schemas.microsoft.com/office/drawing/2014/main" val="10002"/>
                      </a:ext>
                    </a:extLst>
                  </a:tr>
                  <a:tr h="370840">
                    <a:tc>
                      <a:txBody>
                        <a:bodyPr/>
                        <a:lstStyle/>
                        <a:p>
                          <a:endParaRPr lang="en-US"/>
                        </a:p>
                      </a:txBody>
                      <a:tcPr>
                        <a:blipFill>
                          <a:blip r:embed="rId4"/>
                          <a:stretch>
                            <a:fillRect l="-621" t="-300000" r="-100621" b="-393333"/>
                          </a:stretch>
                        </a:blipFill>
                      </a:tcPr>
                    </a:tc>
                    <a:tc>
                      <a:txBody>
                        <a:bodyPr/>
                        <a:lstStyle/>
                        <a:p>
                          <a:endParaRPr lang="en-US"/>
                        </a:p>
                      </a:txBody>
                      <a:tcPr>
                        <a:blipFill>
                          <a:blip r:embed="rId4"/>
                          <a:stretch>
                            <a:fillRect l="-101250" t="-300000" r="-1250" b="-393333"/>
                          </a:stretch>
                        </a:blip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21" t="-413793" r="-100621" b="-306897"/>
                          </a:stretch>
                        </a:blipFill>
                      </a:tcPr>
                    </a:tc>
                    <a:tc>
                      <a:txBody>
                        <a:bodyPr/>
                        <a:lstStyle/>
                        <a:p>
                          <a:endParaRPr lang="en-US"/>
                        </a:p>
                      </a:txBody>
                      <a:tcPr>
                        <a:blipFill>
                          <a:blip r:embed="rId4"/>
                          <a:stretch>
                            <a:fillRect l="-101250" t="-413793" r="-1250" b="-306897"/>
                          </a:stretch>
                        </a:blip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21" t="-513793" r="-100621" b="-206897"/>
                          </a:stretch>
                        </a:blipFill>
                      </a:tcPr>
                    </a:tc>
                    <a:tc>
                      <a:txBody>
                        <a:bodyPr/>
                        <a:lstStyle/>
                        <a:p>
                          <a:endParaRPr lang="en-US"/>
                        </a:p>
                      </a:txBody>
                      <a:tcPr>
                        <a:blipFill>
                          <a:blip r:embed="rId4"/>
                          <a:stretch>
                            <a:fillRect l="-101250" t="-513793" r="-1250" b="-206897"/>
                          </a:stretch>
                        </a:blipFill>
                      </a:tcPr>
                    </a:tc>
                    <a:extLst>
                      <a:ext uri="{0D108BD9-81ED-4DB2-BD59-A6C34878D82A}">
                        <a16:rowId xmlns:a16="http://schemas.microsoft.com/office/drawing/2014/main" val="10005"/>
                      </a:ext>
                    </a:extLst>
                  </a:tr>
                  <a:tr h="370840">
                    <a:tc>
                      <a:txBody>
                        <a:bodyPr/>
                        <a:lstStyle/>
                        <a:p>
                          <a:endParaRPr lang="en-US"/>
                        </a:p>
                      </a:txBody>
                      <a:tcPr>
                        <a:blipFill>
                          <a:blip r:embed="rId4"/>
                          <a:stretch>
                            <a:fillRect l="-621" t="-593333" r="-100621" b="-100000"/>
                          </a:stretch>
                        </a:blipFill>
                      </a:tcPr>
                    </a:tc>
                    <a:tc>
                      <a:txBody>
                        <a:bodyPr/>
                        <a:lstStyle/>
                        <a:p>
                          <a:endParaRPr lang="en-US"/>
                        </a:p>
                      </a:txBody>
                      <a:tcPr>
                        <a:blipFill>
                          <a:blip r:embed="rId4"/>
                          <a:stretch>
                            <a:fillRect l="-101250" t="-593333" r="-1250" b="-100000"/>
                          </a:stretch>
                        </a:blipFill>
                      </a:tcPr>
                    </a:tc>
                    <a:extLst>
                      <a:ext uri="{0D108BD9-81ED-4DB2-BD59-A6C34878D82A}">
                        <a16:rowId xmlns:a16="http://schemas.microsoft.com/office/drawing/2014/main" val="10006"/>
                      </a:ext>
                    </a:extLst>
                  </a:tr>
                  <a:tr h="370840">
                    <a:tc>
                      <a:txBody>
                        <a:bodyPr/>
                        <a:lstStyle/>
                        <a:p>
                          <a:endParaRPr lang="en-US"/>
                        </a:p>
                      </a:txBody>
                      <a:tcPr>
                        <a:blipFill>
                          <a:blip r:embed="rId4"/>
                          <a:stretch>
                            <a:fillRect l="-621" t="-717241" r="-100621" b="-3448"/>
                          </a:stretch>
                        </a:blipFill>
                      </a:tcPr>
                    </a:tc>
                    <a:tc>
                      <a:txBody>
                        <a:bodyPr/>
                        <a:lstStyle/>
                        <a:p>
                          <a:endParaRPr lang="en-US"/>
                        </a:p>
                      </a:txBody>
                      <a:tcPr>
                        <a:blipFill>
                          <a:blip r:embed="rId4"/>
                          <a:stretch>
                            <a:fillRect l="-101250" t="-717241" r="-1250" b="-3448"/>
                          </a:stretch>
                        </a:blipFill>
                      </a:tcPr>
                    </a:tc>
                    <a:extLst>
                      <a:ext uri="{0D108BD9-81ED-4DB2-BD59-A6C34878D82A}">
                        <a16:rowId xmlns:a16="http://schemas.microsoft.com/office/drawing/2014/main" val="10007"/>
                      </a:ext>
                    </a:extLst>
                  </a:tr>
                </a:tbl>
              </a:graphicData>
            </a:graphic>
          </p:graphicFrame>
        </mc:Fallback>
      </mc:AlternateContent>
      <p:sp>
        <p:nvSpPr>
          <p:cNvPr id="11" name="TextBox 10">
            <a:extLst>
              <a:ext uri="{FF2B5EF4-FFF2-40B4-BE49-F238E27FC236}">
                <a16:creationId xmlns:a16="http://schemas.microsoft.com/office/drawing/2014/main" id="{8AF9B7E9-F71F-B241-9AB3-B5E0B3BDA8D5}"/>
              </a:ext>
            </a:extLst>
          </p:cNvPr>
          <p:cNvSpPr txBox="1"/>
          <p:nvPr/>
        </p:nvSpPr>
        <p:spPr>
          <a:xfrm>
            <a:off x="4314030" y="5932024"/>
            <a:ext cx="4293392" cy="646331"/>
          </a:xfrm>
          <a:prstGeom prst="rect">
            <a:avLst/>
          </a:prstGeom>
          <a:noFill/>
        </p:spPr>
        <p:txBody>
          <a:bodyPr wrap="square" rtlCol="0">
            <a:spAutoFit/>
          </a:bodyPr>
          <a:lstStyle/>
          <a:p>
            <a:pPr algn="ctr"/>
            <a:r>
              <a:rPr lang="en-US" dirty="0">
                <a:solidFill>
                  <a:schemeClr val="accent5">
                    <a:lumMod val="75000"/>
                  </a:schemeClr>
                </a:solidFill>
                <a:latin typeface="Helvetica" pitchFamily="2" charset="0"/>
              </a:rPr>
              <a:t>The probability of when both of those variables have those specific values.</a:t>
            </a:r>
          </a:p>
        </p:txBody>
      </p:sp>
      <p:sp>
        <p:nvSpPr>
          <p:cNvPr id="4" name="Right Brace 3">
            <a:extLst>
              <a:ext uri="{FF2B5EF4-FFF2-40B4-BE49-F238E27FC236}">
                <a16:creationId xmlns:a16="http://schemas.microsoft.com/office/drawing/2014/main" id="{395235ED-5BBD-6846-A023-D5E0A0E5D6D7}"/>
              </a:ext>
            </a:extLst>
          </p:cNvPr>
          <p:cNvSpPr/>
          <p:nvPr/>
        </p:nvSpPr>
        <p:spPr>
          <a:xfrm rot="5400000">
            <a:off x="6060966" y="5454904"/>
            <a:ext cx="646330" cy="576263"/>
          </a:xfrm>
          <a:prstGeom prst="rightBrace">
            <a:avLst>
              <a:gd name="adj1" fmla="val 8333"/>
              <a:gd name="adj2" fmla="val 46992"/>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9D2801D-49A3-1C42-9995-03DA1AB14AC3}"/>
                  </a:ext>
                </a:extLst>
              </p:cNvPr>
              <p:cNvSpPr txBox="1"/>
              <p:nvPr/>
            </p:nvSpPr>
            <p:spPr>
              <a:xfrm>
                <a:off x="657224" y="5125983"/>
                <a:ext cx="7313613"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Linux Libertine" panose="02000503000000000000" pitchFamily="2" charset="0"/>
                          <a:cs typeface="Linux Libertine" panose="02000503000000000000" pitchFamily="2" charset="0"/>
                        </a:rPr>
                        <m:t>𝑃</m:t>
                      </m:r>
                      <m:d>
                        <m:dPr>
                          <m:ctrlPr>
                            <a:rPr lang="en-US"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ctrlPr>
                        </m:dPr>
                        <m:e>
                          <m:r>
                            <a:rPr lang="en-US" i="1">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𝑊𝑒𝑎𝑡h𝑒𝑟</m:t>
                          </m:r>
                          <m:r>
                            <a:rPr lang="en-US" i="1">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𝑐𝑙𝑜𝑢𝑑𝑦</m:t>
                          </m:r>
                          <m:r>
                            <a:rPr lang="en-US" i="1">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m:t>
                          </m:r>
                          <m:r>
                            <a:rPr lang="en-US" i="1">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𝐶𝑎𝑣𝑖𝑡𝑦</m:t>
                          </m:r>
                          <m:r>
                            <a:rPr lang="en-US" i="1">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m:t>
                          </m:r>
                          <m:r>
                            <a:rPr lang="en-US" i="1">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𝑡𝑟𝑢𝑒</m:t>
                          </m:r>
                        </m:e>
                      </m:d>
                      <m:r>
                        <a:rPr lang="en-US" i="1">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m:t>
                      </m:r>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m:t>
                      </m:r>
                      <m:r>
                        <a:rPr lang="en-US" b="0" i="1" smtClean="0">
                          <a:solidFill>
                            <a:schemeClr val="tx1"/>
                          </a:solidFill>
                          <a:latin typeface="Cambria Math" panose="02040503050406030204" pitchFamily="18" charset="0"/>
                          <a:ea typeface="Linux Libertine" panose="02000503000000000000" pitchFamily="2" charset="0"/>
                          <a:cs typeface="Linux Libertine" panose="02000503000000000000" pitchFamily="2" charset="0"/>
                        </a:rPr>
                        <m:t>058</m:t>
                      </m:r>
                    </m:oMath>
                  </m:oMathPara>
                </a14:m>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pPr algn="ctr"/>
                <a:endParaRPr lang="en-US" dirty="0">
                  <a:latin typeface="Helvetica" pitchFamily="2" charset="0"/>
                </a:endParaRPr>
              </a:p>
            </p:txBody>
          </p:sp>
        </mc:Choice>
        <mc:Fallback>
          <p:sp>
            <p:nvSpPr>
              <p:cNvPr id="12" name="TextBox 11">
                <a:extLst>
                  <a:ext uri="{FF2B5EF4-FFF2-40B4-BE49-F238E27FC236}">
                    <a16:creationId xmlns:a16="http://schemas.microsoft.com/office/drawing/2014/main" id="{49D2801D-49A3-1C42-9995-03DA1AB14AC3}"/>
                  </a:ext>
                </a:extLst>
              </p:cNvPr>
              <p:cNvSpPr txBox="1">
                <a:spLocks noRot="1" noChangeAspect="1" noMove="1" noResize="1" noEditPoints="1" noAdjustHandles="1" noChangeArrowheads="1" noChangeShapeType="1" noTextEdit="1"/>
              </p:cNvSpPr>
              <p:nvPr/>
            </p:nvSpPr>
            <p:spPr>
              <a:xfrm>
                <a:off x="657224" y="5125983"/>
                <a:ext cx="7313613" cy="646331"/>
              </a:xfrm>
              <a:prstGeom prst="rect">
                <a:avLst/>
              </a:prstGeom>
              <a:blipFill>
                <a:blip r:embed="rId5"/>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D623AF0E-6FAD-40B0-BB99-4E4BA65643A8}"/>
              </a:ext>
            </a:extLst>
          </p:cNvPr>
          <p:cNvSpPr/>
          <p:nvPr/>
        </p:nvSpPr>
        <p:spPr>
          <a:xfrm>
            <a:off x="5952745" y="4356632"/>
            <a:ext cx="1989518" cy="338259"/>
          </a:xfrm>
          <a:prstGeom prst="rect">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7003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41533</TotalTime>
  <Words>15447</Words>
  <Application>Microsoft Macintosh PowerPoint</Application>
  <PresentationFormat>Widescreen</PresentationFormat>
  <Paragraphs>2365</Paragraphs>
  <Slides>169</Slides>
  <Notes>156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169</vt:i4>
      </vt:variant>
    </vt:vector>
  </HeadingPairs>
  <TitlesOfParts>
    <vt:vector size="177" baseType="lpstr">
      <vt:lpstr>Calibri</vt:lpstr>
      <vt:lpstr>Cambria Math</vt:lpstr>
      <vt:lpstr>Garamond</vt:lpstr>
      <vt:lpstr>Helvetica</vt:lpstr>
      <vt:lpstr>Linux Libertine</vt:lpstr>
      <vt:lpstr>Sagona Book</vt:lpstr>
      <vt:lpstr>Sagona ExtraLight</vt:lpstr>
      <vt:lpstr>SavonVTI</vt:lpstr>
      <vt:lpstr>Introduction to AI, Spring 2023  Probability and Bayes Rule</vt:lpstr>
      <vt:lpstr>AI as We’ve Spoken of it in the Past</vt:lpstr>
      <vt:lpstr>AI Class Moving Forward</vt:lpstr>
      <vt:lpstr>Probability Disclaimer</vt:lpstr>
      <vt:lpstr>Probability</vt:lpstr>
      <vt:lpstr>Probability</vt:lpstr>
      <vt:lpstr>Probability</vt:lpstr>
      <vt:lpstr>Probability</vt:lpstr>
      <vt:lpstr>Random Variables</vt:lpstr>
      <vt:lpstr>Random Variables</vt:lpstr>
      <vt:lpstr>Random Variables</vt:lpstr>
      <vt:lpstr>Random Variables</vt:lpstr>
      <vt:lpstr>Random Variables</vt:lpstr>
      <vt:lpstr>Sample Space and Events</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Rolling Dice: Sample Space</vt:lpstr>
      <vt:lpstr>Prior Probability</vt:lpstr>
      <vt:lpstr>Prior Probability</vt:lpstr>
      <vt:lpstr>Prior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Posterior Probability</vt:lpstr>
      <vt:lpstr>Check-In Moment</vt:lpstr>
      <vt:lpstr>Probability Distribution and New Working Example</vt:lpstr>
      <vt:lpstr>Probability Distribution</vt:lpstr>
      <vt:lpstr>Probability Distribution</vt:lpstr>
      <vt:lpstr>Probability Distribution</vt:lpstr>
      <vt:lpstr>Probability Distribution</vt:lpstr>
      <vt:lpstr>Probability Distribution</vt:lpstr>
      <vt:lpstr>Probability Distribution</vt:lpstr>
      <vt:lpstr>Probability Distribution</vt:lpstr>
      <vt:lpstr>Probability Distribution</vt:lpstr>
      <vt:lpstr>Joint Distribution</vt:lpstr>
      <vt:lpstr>Joint Distribution</vt:lpstr>
      <vt:lpstr>Joint Distribution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Probability Notation</vt:lpstr>
      <vt:lpstr>Expanding the Dentistry Domain</vt:lpstr>
      <vt:lpstr>Expanding the Dentistry Domain</vt:lpstr>
      <vt:lpstr>Expanding the Dentistry Domain</vt:lpstr>
      <vt:lpstr>Dentistry Full Joint Distribution</vt:lpstr>
      <vt:lpstr>Dentistry Full Joint Distribution</vt:lpstr>
      <vt:lpstr>Dentistry Full Joint Distribution</vt:lpstr>
      <vt:lpstr>Dentistry Full Joint Distribution</vt:lpstr>
      <vt:lpstr>Dentistry Full Joint Distribution</vt:lpstr>
      <vt:lpstr>Dentistry Full Joint Distribution</vt:lpstr>
      <vt:lpstr>Naïve Solution</vt:lpstr>
      <vt:lpstr>Dentistry Full Joint Distribution</vt:lpstr>
      <vt:lpstr>Dentistry Full Joint Distribution</vt:lpstr>
      <vt:lpstr>Dentistry Full Joint Distribution</vt:lpstr>
      <vt:lpstr>Dentistry Full Joint Distribution</vt:lpstr>
      <vt:lpstr>Dentistry Full Joint Distribution</vt:lpstr>
      <vt:lpstr>Dentistry Full Joint Distribution</vt:lpstr>
      <vt:lpstr>Dentistry Full Joint Distribution</vt:lpstr>
      <vt:lpstr>Dentistry Full Joint Distribution</vt:lpstr>
      <vt:lpstr>Dentistry Full Joint Distribution</vt:lpstr>
      <vt:lpstr>Dentistry Full Joint Distribution</vt:lpstr>
      <vt:lpstr>Dentistry Joint Distribution</vt:lpstr>
      <vt:lpstr>Dentistry Joint Distribution</vt:lpstr>
      <vt:lpstr>Causality and Diagnosis</vt:lpstr>
      <vt:lpstr>Bayes’ Rule</vt:lpstr>
      <vt:lpstr>Bayes’ Rule</vt:lpstr>
      <vt:lpstr>Bayes’ Rule</vt:lpstr>
      <vt:lpstr>Bayes’ Rule</vt:lpstr>
      <vt:lpstr>Bayes’ Rule</vt:lpstr>
      <vt:lpstr>Bayes’ Rule</vt:lpstr>
      <vt:lpstr>Bayes’ Rule</vt:lpstr>
      <vt:lpstr>Bayes’ Rule</vt:lpstr>
      <vt:lpstr>Bayes’ Rule</vt:lpstr>
      <vt:lpstr>Bayes’ Rule</vt:lpstr>
      <vt:lpstr>Bayes’ Rule</vt:lpstr>
      <vt:lpstr>Bayes’ Rule</vt:lpstr>
      <vt:lpstr>Bayes’ Rule</vt:lpstr>
      <vt:lpstr>Bayes’ Rule in Dentistry Domain</vt:lpstr>
      <vt:lpstr>Bayes’ Rule in Dentistry Domain</vt:lpstr>
      <vt:lpstr>Bayes’ Rule in Dentistry Domain</vt:lpstr>
      <vt:lpstr>Bayes’ Rule in Dentistry Domain</vt:lpstr>
      <vt:lpstr>Bayes’ Rule in Dentistry Domain</vt:lpstr>
      <vt:lpstr>Bayes’ Rule in Dentistry Domain</vt:lpstr>
      <vt:lpstr>Bayes’ Rule in Dentistry Domain</vt:lpstr>
      <vt:lpstr>Bayes’ Rule in Dentistry Domain</vt:lpstr>
      <vt:lpstr>Bayes’ Rule in Dentistry Domain</vt:lpstr>
      <vt:lpstr>Bayes’ Rule in Dentistry Domain</vt:lpstr>
      <vt:lpstr>Bayes’ Rule in Dentistry Domain</vt:lpstr>
      <vt:lpstr>Bayes’ Rule in Dentistry Domain</vt:lpstr>
      <vt:lpstr>Independence</vt:lpstr>
      <vt:lpstr>Absolute Independence</vt:lpstr>
      <vt:lpstr>Absolute Independence</vt:lpstr>
      <vt:lpstr>Conditional Independence</vt:lpstr>
      <vt:lpstr>Conditional Independence</vt:lpstr>
      <vt:lpstr>Conditional Independence</vt:lpstr>
      <vt:lpstr>Conditional Independence</vt:lpstr>
      <vt:lpstr>Conditional Independence</vt:lpstr>
      <vt:lpstr>Conditional Independence</vt:lpstr>
      <vt:lpstr>Conditional Independence</vt:lpstr>
      <vt:lpstr>Independence</vt:lpstr>
      <vt:lpstr>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2135</cp:revision>
  <cp:lastPrinted>2020-04-05T19:20:43Z</cp:lastPrinted>
  <dcterms:created xsi:type="dcterms:W3CDTF">2020-01-13T18:17:54Z</dcterms:created>
  <dcterms:modified xsi:type="dcterms:W3CDTF">2023-04-11T22:07:37Z</dcterms:modified>
</cp:coreProperties>
</file>